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2.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Override1.xml" ContentType="application/vnd.openxmlformats-officedocument.themeOverrid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44"/>
  </p:notesMasterIdLst>
  <p:handoutMasterIdLst>
    <p:handoutMasterId r:id="rId45"/>
  </p:handoutMasterIdLst>
  <p:sldIdLst>
    <p:sldId id="358" r:id="rId2"/>
    <p:sldId id="362" r:id="rId3"/>
    <p:sldId id="345" r:id="rId4"/>
    <p:sldId id="351" r:id="rId5"/>
    <p:sldId id="352" r:id="rId6"/>
    <p:sldId id="353" r:id="rId7"/>
    <p:sldId id="350" r:id="rId8"/>
    <p:sldId id="354" r:id="rId9"/>
    <p:sldId id="348" r:id="rId10"/>
    <p:sldId id="375" r:id="rId11"/>
    <p:sldId id="365" r:id="rId12"/>
    <p:sldId id="376" r:id="rId13"/>
    <p:sldId id="363" r:id="rId14"/>
    <p:sldId id="356" r:id="rId15"/>
    <p:sldId id="357" r:id="rId16"/>
    <p:sldId id="364" r:id="rId17"/>
    <p:sldId id="374" r:id="rId18"/>
    <p:sldId id="371" r:id="rId19"/>
    <p:sldId id="369" r:id="rId20"/>
    <p:sldId id="372" r:id="rId21"/>
    <p:sldId id="377" r:id="rId22"/>
    <p:sldId id="370" r:id="rId23"/>
    <p:sldId id="383" r:id="rId24"/>
    <p:sldId id="385" r:id="rId25"/>
    <p:sldId id="384" r:id="rId26"/>
    <p:sldId id="386" r:id="rId27"/>
    <p:sldId id="387" r:id="rId28"/>
    <p:sldId id="378" r:id="rId29"/>
    <p:sldId id="366" r:id="rId30"/>
    <p:sldId id="367" r:id="rId31"/>
    <p:sldId id="368" r:id="rId32"/>
    <p:sldId id="388" r:id="rId33"/>
    <p:sldId id="389" r:id="rId34"/>
    <p:sldId id="390" r:id="rId35"/>
    <p:sldId id="391" r:id="rId36"/>
    <p:sldId id="392" r:id="rId37"/>
    <p:sldId id="393" r:id="rId38"/>
    <p:sldId id="394" r:id="rId39"/>
    <p:sldId id="379" r:id="rId40"/>
    <p:sldId id="380" r:id="rId41"/>
    <p:sldId id="381" r:id="rId42"/>
    <p:sldId id="260" r:id="rId43"/>
  </p:sldIdLst>
  <p:sldSz cx="9144000" cy="6858000" type="screen4x3"/>
  <p:notesSz cx="7099300" cy="10234613"/>
  <p:defaultTextStyle>
    <a:defPPr>
      <a:defRPr lang="en-NZ"/>
    </a:defPPr>
    <a:lvl1pPr algn="l" rtl="0" eaLnBrk="0" fontAlgn="base" hangingPunct="0">
      <a:spcBef>
        <a:spcPct val="0"/>
      </a:spcBef>
      <a:spcAft>
        <a:spcPct val="0"/>
      </a:spcAft>
      <a:defRPr sz="3600" kern="1200">
        <a:solidFill>
          <a:schemeClr val="bg2"/>
        </a:solidFill>
        <a:latin typeface="Arial" charset="0"/>
        <a:ea typeface="+mn-ea"/>
        <a:cs typeface="+mn-cs"/>
      </a:defRPr>
    </a:lvl1pPr>
    <a:lvl2pPr marL="457200" algn="l" rtl="0" eaLnBrk="0" fontAlgn="base" hangingPunct="0">
      <a:spcBef>
        <a:spcPct val="0"/>
      </a:spcBef>
      <a:spcAft>
        <a:spcPct val="0"/>
      </a:spcAft>
      <a:defRPr sz="3600" kern="1200">
        <a:solidFill>
          <a:schemeClr val="bg2"/>
        </a:solidFill>
        <a:latin typeface="Arial" charset="0"/>
        <a:ea typeface="+mn-ea"/>
        <a:cs typeface="+mn-cs"/>
      </a:defRPr>
    </a:lvl2pPr>
    <a:lvl3pPr marL="914400" algn="l" rtl="0" eaLnBrk="0" fontAlgn="base" hangingPunct="0">
      <a:spcBef>
        <a:spcPct val="0"/>
      </a:spcBef>
      <a:spcAft>
        <a:spcPct val="0"/>
      </a:spcAft>
      <a:defRPr sz="3600" kern="1200">
        <a:solidFill>
          <a:schemeClr val="bg2"/>
        </a:solidFill>
        <a:latin typeface="Arial" charset="0"/>
        <a:ea typeface="+mn-ea"/>
        <a:cs typeface="+mn-cs"/>
      </a:defRPr>
    </a:lvl3pPr>
    <a:lvl4pPr marL="1371600" algn="l" rtl="0" eaLnBrk="0" fontAlgn="base" hangingPunct="0">
      <a:spcBef>
        <a:spcPct val="0"/>
      </a:spcBef>
      <a:spcAft>
        <a:spcPct val="0"/>
      </a:spcAft>
      <a:defRPr sz="3600" kern="1200">
        <a:solidFill>
          <a:schemeClr val="bg2"/>
        </a:solidFill>
        <a:latin typeface="Arial" charset="0"/>
        <a:ea typeface="+mn-ea"/>
        <a:cs typeface="+mn-cs"/>
      </a:defRPr>
    </a:lvl4pPr>
    <a:lvl5pPr marL="1828800" algn="l" rtl="0" eaLnBrk="0" fontAlgn="base" hangingPunct="0">
      <a:spcBef>
        <a:spcPct val="0"/>
      </a:spcBef>
      <a:spcAft>
        <a:spcPct val="0"/>
      </a:spcAft>
      <a:defRPr sz="3600" kern="1200">
        <a:solidFill>
          <a:schemeClr val="bg2"/>
        </a:solidFill>
        <a:latin typeface="Arial" charset="0"/>
        <a:ea typeface="+mn-ea"/>
        <a:cs typeface="+mn-cs"/>
      </a:defRPr>
    </a:lvl5pPr>
    <a:lvl6pPr marL="2286000" algn="l" defTabSz="914400" rtl="0" eaLnBrk="1" latinLnBrk="0" hangingPunct="1">
      <a:defRPr sz="3600" kern="1200">
        <a:solidFill>
          <a:schemeClr val="bg2"/>
        </a:solidFill>
        <a:latin typeface="Arial" charset="0"/>
        <a:ea typeface="+mn-ea"/>
        <a:cs typeface="+mn-cs"/>
      </a:defRPr>
    </a:lvl6pPr>
    <a:lvl7pPr marL="2743200" algn="l" defTabSz="914400" rtl="0" eaLnBrk="1" latinLnBrk="0" hangingPunct="1">
      <a:defRPr sz="3600" kern="1200">
        <a:solidFill>
          <a:schemeClr val="bg2"/>
        </a:solidFill>
        <a:latin typeface="Arial" charset="0"/>
        <a:ea typeface="+mn-ea"/>
        <a:cs typeface="+mn-cs"/>
      </a:defRPr>
    </a:lvl7pPr>
    <a:lvl8pPr marL="3200400" algn="l" defTabSz="914400" rtl="0" eaLnBrk="1" latinLnBrk="0" hangingPunct="1">
      <a:defRPr sz="3600" kern="1200">
        <a:solidFill>
          <a:schemeClr val="bg2"/>
        </a:solidFill>
        <a:latin typeface="Arial" charset="0"/>
        <a:ea typeface="+mn-ea"/>
        <a:cs typeface="+mn-cs"/>
      </a:defRPr>
    </a:lvl8pPr>
    <a:lvl9pPr marL="3657600" algn="l" defTabSz="914400" rtl="0" eaLnBrk="1" latinLnBrk="0" hangingPunct="1">
      <a:defRPr sz="36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4595" autoAdjust="0"/>
  </p:normalViewPr>
  <p:slideViewPr>
    <p:cSldViewPr>
      <p:cViewPr>
        <p:scale>
          <a:sx n="66" d="100"/>
          <a:sy n="66" d="100"/>
        </p:scale>
        <p:origin x="-636"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2814" y="-11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solidFill>
                  <a:schemeClr val="tx1"/>
                </a:solidFill>
                <a:latin typeface="Times" pitchFamily="18" charset="0"/>
              </a:defRPr>
            </a:lvl1pPr>
          </a:lstStyle>
          <a:p>
            <a:pPr>
              <a:defRPr/>
            </a:pPr>
            <a:endParaRPr lang="en-NZ"/>
          </a:p>
        </p:txBody>
      </p:sp>
      <p:sp>
        <p:nvSpPr>
          <p:cNvPr id="3075"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solidFill>
                  <a:schemeClr val="tx1"/>
                </a:solidFill>
                <a:latin typeface="Times" pitchFamily="18" charset="0"/>
              </a:defRPr>
            </a:lvl1pPr>
          </a:lstStyle>
          <a:p>
            <a:pPr>
              <a:defRPr/>
            </a:pPr>
            <a:endParaRPr lang="en-NZ"/>
          </a:p>
        </p:txBody>
      </p:sp>
      <p:sp>
        <p:nvSpPr>
          <p:cNvPr id="3076"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solidFill>
                  <a:schemeClr val="tx1"/>
                </a:solidFill>
                <a:latin typeface="Times" pitchFamily="18" charset="0"/>
              </a:defRPr>
            </a:lvl1pPr>
          </a:lstStyle>
          <a:p>
            <a:pPr>
              <a:defRPr/>
            </a:pPr>
            <a:endParaRPr lang="en-NZ"/>
          </a:p>
        </p:txBody>
      </p:sp>
      <p:sp>
        <p:nvSpPr>
          <p:cNvPr id="3077"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solidFill>
                  <a:schemeClr val="tx1"/>
                </a:solidFill>
                <a:latin typeface="Times" pitchFamily="18" charset="0"/>
              </a:defRPr>
            </a:lvl1pPr>
          </a:lstStyle>
          <a:p>
            <a:pPr>
              <a:defRPr/>
            </a:pPr>
            <a:fld id="{383DA1F8-03EB-48A4-BB8C-F650F8A82E3B}" type="slidenum">
              <a:rPr lang="en-NZ"/>
              <a:pPr>
                <a:defRPr/>
              </a:pPr>
              <a:t>‹#›</a:t>
            </a:fld>
            <a:endParaRPr lang="en-NZ"/>
          </a:p>
        </p:txBody>
      </p:sp>
    </p:spTree>
    <p:extLst>
      <p:ext uri="{BB962C8B-B14F-4D97-AF65-F5344CB8AC3E}">
        <p14:creationId xmlns:p14="http://schemas.microsoft.com/office/powerpoint/2010/main" val="46011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solidFill>
                  <a:schemeClr val="tx1"/>
                </a:solidFill>
                <a:latin typeface="Times" pitchFamily="18" charset="0"/>
              </a:defRPr>
            </a:lvl1pPr>
          </a:lstStyle>
          <a:p>
            <a:pPr>
              <a:defRPr/>
            </a:pPr>
            <a:endParaRPr lang="en-NZ"/>
          </a:p>
        </p:txBody>
      </p:sp>
      <p:sp>
        <p:nvSpPr>
          <p:cNvPr id="5123"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solidFill>
                  <a:schemeClr val="tx1"/>
                </a:solidFill>
                <a:latin typeface="Times" pitchFamily="18" charset="0"/>
              </a:defRPr>
            </a:lvl1pPr>
          </a:lstStyle>
          <a:p>
            <a:pPr>
              <a:defRPr/>
            </a:pPr>
            <a:endParaRPr lang="en-NZ"/>
          </a:p>
        </p:txBody>
      </p:sp>
      <p:sp>
        <p:nvSpPr>
          <p:cNvPr id="3277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5126"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solidFill>
                  <a:schemeClr val="tx1"/>
                </a:solidFill>
                <a:latin typeface="Times" pitchFamily="18" charset="0"/>
              </a:defRPr>
            </a:lvl1pPr>
          </a:lstStyle>
          <a:p>
            <a:pPr>
              <a:defRPr/>
            </a:pPr>
            <a:endParaRPr lang="en-NZ"/>
          </a:p>
        </p:txBody>
      </p:sp>
      <p:sp>
        <p:nvSpPr>
          <p:cNvPr id="5127"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solidFill>
                  <a:schemeClr val="tx1"/>
                </a:solidFill>
                <a:latin typeface="Times" pitchFamily="18" charset="0"/>
              </a:defRPr>
            </a:lvl1pPr>
          </a:lstStyle>
          <a:p>
            <a:pPr>
              <a:defRPr/>
            </a:pPr>
            <a:fld id="{9A2660B8-5D08-4002-9B6E-D63D5E014BEA}" type="slidenum">
              <a:rPr lang="en-NZ"/>
              <a:pPr>
                <a:defRPr/>
              </a:pPr>
              <a:t>‹#›</a:t>
            </a:fld>
            <a:endParaRPr lang="en-NZ"/>
          </a:p>
        </p:txBody>
      </p:sp>
    </p:spTree>
    <p:extLst>
      <p:ext uri="{BB962C8B-B14F-4D97-AF65-F5344CB8AC3E}">
        <p14:creationId xmlns:p14="http://schemas.microsoft.com/office/powerpoint/2010/main" val="4127304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CD406B5-6B38-4329-B165-F1CE2AF41D8B}" type="slidenum">
              <a:rPr lang="en-NZ" smtClean="0"/>
              <a:pPr/>
              <a:t>1</a:t>
            </a:fld>
            <a:endParaRPr lang="en-N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CD406B5-6B38-4329-B165-F1CE2AF41D8B}" type="slidenum">
              <a:rPr lang="en-NZ" smtClean="0"/>
              <a:pPr/>
              <a:t>2</a:t>
            </a:fld>
            <a:endParaRPr lang="en-N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CD406B5-6B38-4329-B165-F1CE2AF41D8B}" type="slidenum">
              <a:rPr lang="en-NZ" smtClean="0"/>
              <a:pPr/>
              <a:t>10</a:t>
            </a:fld>
            <a:endParaRPr lang="en-N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CD406B5-6B38-4329-B165-F1CE2AF41D8B}" type="slidenum">
              <a:rPr lang="en-NZ" smtClean="0"/>
              <a:pPr/>
              <a:t>13</a:t>
            </a:fld>
            <a:endParaRPr lang="en-N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CD406B5-6B38-4329-B165-F1CE2AF41D8B}" type="slidenum">
              <a:rPr lang="en-NZ" smtClean="0"/>
              <a:pPr/>
              <a:t>16</a:t>
            </a:fld>
            <a:endParaRPr lang="en-N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CD406B5-6B38-4329-B165-F1CE2AF41D8B}" type="slidenum">
              <a:rPr lang="en-NZ" smtClean="0"/>
              <a:pPr/>
              <a:t>21</a:t>
            </a:fld>
            <a:endParaRPr lang="en-N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CD406B5-6B38-4329-B165-F1CE2AF41D8B}" type="slidenum">
              <a:rPr lang="en-NZ" smtClean="0"/>
              <a:pPr/>
              <a:t>39</a:t>
            </a:fld>
            <a:endParaRPr lang="en-NZ"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loud_cover72dpi"/>
          <p:cNvPicPr>
            <a:picLocks noChangeAspect="1" noChangeArrowheads="1"/>
          </p:cNvPicPr>
          <p:nvPr userDrawn="1"/>
        </p:nvPicPr>
        <p:blipFill>
          <a:blip r:embed="rId2"/>
          <a:srcRect/>
          <a:stretch>
            <a:fillRect/>
          </a:stretch>
        </p:blipFill>
        <p:spPr bwMode="auto">
          <a:xfrm>
            <a:off x="0" y="0"/>
            <a:ext cx="9144000" cy="5867400"/>
          </a:xfrm>
          <a:prstGeom prst="rect">
            <a:avLst/>
          </a:prstGeom>
          <a:noFill/>
          <a:ln w="9525">
            <a:noFill/>
            <a:miter lim="800000"/>
            <a:headEnd/>
            <a:tailEnd/>
          </a:ln>
        </p:spPr>
      </p:pic>
      <p:pic>
        <p:nvPicPr>
          <p:cNvPr id="5" name="Picture 9"/>
          <p:cNvPicPr>
            <a:picLocks noChangeAspect="1" noChangeArrowheads="1"/>
          </p:cNvPicPr>
          <p:nvPr userDrawn="1"/>
        </p:nvPicPr>
        <p:blipFill>
          <a:blip r:embed="rId3"/>
          <a:srcRect/>
          <a:stretch>
            <a:fillRect/>
          </a:stretch>
        </p:blipFill>
        <p:spPr bwMode="auto">
          <a:xfrm>
            <a:off x="0" y="5853113"/>
            <a:ext cx="9144000" cy="1001712"/>
          </a:xfrm>
          <a:prstGeom prst="rect">
            <a:avLst/>
          </a:prstGeom>
          <a:noFill/>
          <a:ln w="9525">
            <a:noFill/>
            <a:miter lim="800000"/>
            <a:headEnd/>
            <a:tailEnd/>
          </a:ln>
        </p:spPr>
      </p:pic>
      <p:sp>
        <p:nvSpPr>
          <p:cNvPr id="91140" name="Rectangle 4"/>
          <p:cNvSpPr>
            <a:spLocks noGrp="1" noChangeArrowheads="1"/>
          </p:cNvSpPr>
          <p:nvPr>
            <p:ph type="ctrTitle"/>
          </p:nvPr>
        </p:nvSpPr>
        <p:spPr>
          <a:xfrm>
            <a:off x="1028700" y="1676400"/>
            <a:ext cx="8115300" cy="1827213"/>
          </a:xfrm>
        </p:spPr>
        <p:txBody>
          <a:bodyPr/>
          <a:lstStyle>
            <a:lvl1pPr>
              <a:defRPr sz="4800">
                <a:solidFill>
                  <a:schemeClr val="bg1"/>
                </a:solidFill>
              </a:defRPr>
            </a:lvl1pPr>
          </a:lstStyle>
          <a:p>
            <a:r>
              <a:rPr lang="en-US"/>
              <a:t>Click to edit Master title style</a:t>
            </a:r>
            <a:endParaRPr lang="en-NZ"/>
          </a:p>
        </p:txBody>
      </p:sp>
      <p:sp>
        <p:nvSpPr>
          <p:cNvPr id="91141" name="Rectangle 5"/>
          <p:cNvSpPr>
            <a:spLocks noGrp="1" noChangeArrowheads="1"/>
          </p:cNvSpPr>
          <p:nvPr>
            <p:ph type="subTitle" idx="1"/>
          </p:nvPr>
        </p:nvSpPr>
        <p:spPr>
          <a:xfrm>
            <a:off x="1028700" y="3789363"/>
            <a:ext cx="8115300" cy="1752600"/>
          </a:xfrm>
        </p:spPr>
        <p:txBody>
          <a:bodyPr/>
          <a:lstStyle>
            <a:lvl1pPr marL="0" indent="0">
              <a:buFontTx/>
              <a:buNone/>
              <a:defRPr sz="3100">
                <a:solidFill>
                  <a:schemeClr val="bg1"/>
                </a:solidFill>
              </a:defRPr>
            </a:lvl1pPr>
          </a:lstStyle>
          <a:p>
            <a:r>
              <a:rPr lang="en-US"/>
              <a:t>Click to edit Master subtitle style</a:t>
            </a:r>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228600"/>
            <a:ext cx="19812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1066800" y="228600"/>
            <a:ext cx="5791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1066800" y="1412875"/>
            <a:ext cx="38862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5105400" y="1412875"/>
            <a:ext cx="38862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1066800" y="228600"/>
            <a:ext cx="7924800" cy="7985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NZ" smtClean="0"/>
          </a:p>
        </p:txBody>
      </p:sp>
      <p:sp>
        <p:nvSpPr>
          <p:cNvPr id="1027" name="Rectangle 5"/>
          <p:cNvSpPr>
            <a:spLocks noGrp="1" noChangeArrowheads="1"/>
          </p:cNvSpPr>
          <p:nvPr>
            <p:ph type="body" idx="1"/>
          </p:nvPr>
        </p:nvSpPr>
        <p:spPr bwMode="auto">
          <a:xfrm>
            <a:off x="1066800" y="1412875"/>
            <a:ext cx="79248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7" name="Line 7"/>
          <p:cNvSpPr>
            <a:spLocks noChangeShapeType="1"/>
          </p:cNvSpPr>
          <p:nvPr userDrawn="1"/>
        </p:nvSpPr>
        <p:spPr bwMode="auto">
          <a:xfrm>
            <a:off x="1141413" y="990600"/>
            <a:ext cx="8001000" cy="0"/>
          </a:xfrm>
          <a:prstGeom prst="line">
            <a:avLst/>
          </a:prstGeom>
          <a:noFill/>
          <a:ln w="28575">
            <a:solidFill>
              <a:srgbClr val="808080"/>
            </a:solidFill>
            <a:round/>
            <a:headEnd/>
            <a:tailEnd/>
          </a:ln>
          <a:effectLst/>
        </p:spPr>
        <p:txBody>
          <a:bodyPr/>
          <a:lstStyle/>
          <a:p>
            <a:pPr>
              <a:defRPr/>
            </a:pPr>
            <a:endParaRPr lang="en-NZ"/>
          </a:p>
        </p:txBody>
      </p:sp>
      <p:pic>
        <p:nvPicPr>
          <p:cNvPr id="1029" name="Picture 9" descr="base_strip"/>
          <p:cNvPicPr>
            <a:picLocks noChangeAspect="1" noChangeArrowheads="1"/>
          </p:cNvPicPr>
          <p:nvPr userDrawn="1"/>
        </p:nvPicPr>
        <p:blipFill>
          <a:blip r:embed="rId13"/>
          <a:srcRect/>
          <a:stretch>
            <a:fillRect/>
          </a:stretch>
        </p:blipFill>
        <p:spPr bwMode="auto">
          <a:xfrm>
            <a:off x="-19050" y="5854700"/>
            <a:ext cx="9182100" cy="1003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rtl="0" eaLnBrk="0" fontAlgn="base" hangingPunct="0">
        <a:spcBef>
          <a:spcPct val="0"/>
        </a:spcBef>
        <a:spcAft>
          <a:spcPct val="0"/>
        </a:spcAft>
        <a:defRPr sz="2600">
          <a:solidFill>
            <a:schemeClr val="bg2"/>
          </a:solidFill>
          <a:latin typeface="+mj-lt"/>
          <a:ea typeface="+mj-ea"/>
          <a:cs typeface="+mj-cs"/>
        </a:defRPr>
      </a:lvl1pPr>
      <a:lvl2pPr algn="l" rtl="0" eaLnBrk="0" fontAlgn="base" hangingPunct="0">
        <a:spcBef>
          <a:spcPct val="0"/>
        </a:spcBef>
        <a:spcAft>
          <a:spcPct val="0"/>
        </a:spcAft>
        <a:defRPr sz="2600">
          <a:solidFill>
            <a:schemeClr val="bg2"/>
          </a:solidFill>
          <a:latin typeface="Arial Black" charset="0"/>
        </a:defRPr>
      </a:lvl2pPr>
      <a:lvl3pPr algn="l" rtl="0" eaLnBrk="0" fontAlgn="base" hangingPunct="0">
        <a:spcBef>
          <a:spcPct val="0"/>
        </a:spcBef>
        <a:spcAft>
          <a:spcPct val="0"/>
        </a:spcAft>
        <a:defRPr sz="2600">
          <a:solidFill>
            <a:schemeClr val="bg2"/>
          </a:solidFill>
          <a:latin typeface="Arial Black" charset="0"/>
        </a:defRPr>
      </a:lvl3pPr>
      <a:lvl4pPr algn="l" rtl="0" eaLnBrk="0" fontAlgn="base" hangingPunct="0">
        <a:spcBef>
          <a:spcPct val="0"/>
        </a:spcBef>
        <a:spcAft>
          <a:spcPct val="0"/>
        </a:spcAft>
        <a:defRPr sz="2600">
          <a:solidFill>
            <a:schemeClr val="bg2"/>
          </a:solidFill>
          <a:latin typeface="Arial Black" charset="0"/>
        </a:defRPr>
      </a:lvl4pPr>
      <a:lvl5pPr algn="l" rtl="0" eaLnBrk="0" fontAlgn="base" hangingPunct="0">
        <a:spcBef>
          <a:spcPct val="0"/>
        </a:spcBef>
        <a:spcAft>
          <a:spcPct val="0"/>
        </a:spcAft>
        <a:defRPr sz="2600">
          <a:solidFill>
            <a:schemeClr val="bg2"/>
          </a:solidFill>
          <a:latin typeface="Arial Black" charset="0"/>
        </a:defRPr>
      </a:lvl5pPr>
      <a:lvl6pPr marL="457200" algn="l" rtl="0" fontAlgn="base">
        <a:spcBef>
          <a:spcPct val="0"/>
        </a:spcBef>
        <a:spcAft>
          <a:spcPct val="0"/>
        </a:spcAft>
        <a:defRPr sz="2600">
          <a:solidFill>
            <a:schemeClr val="bg2"/>
          </a:solidFill>
          <a:latin typeface="Arial Black" charset="0"/>
        </a:defRPr>
      </a:lvl6pPr>
      <a:lvl7pPr marL="914400" algn="l" rtl="0" fontAlgn="base">
        <a:spcBef>
          <a:spcPct val="0"/>
        </a:spcBef>
        <a:spcAft>
          <a:spcPct val="0"/>
        </a:spcAft>
        <a:defRPr sz="2600">
          <a:solidFill>
            <a:schemeClr val="bg2"/>
          </a:solidFill>
          <a:latin typeface="Arial Black" charset="0"/>
        </a:defRPr>
      </a:lvl7pPr>
      <a:lvl8pPr marL="1371600" algn="l" rtl="0" fontAlgn="base">
        <a:spcBef>
          <a:spcPct val="0"/>
        </a:spcBef>
        <a:spcAft>
          <a:spcPct val="0"/>
        </a:spcAft>
        <a:defRPr sz="2600">
          <a:solidFill>
            <a:schemeClr val="bg2"/>
          </a:solidFill>
          <a:latin typeface="Arial Black" charset="0"/>
        </a:defRPr>
      </a:lvl8pPr>
      <a:lvl9pPr marL="1828800" algn="l" rtl="0" fontAlgn="base">
        <a:spcBef>
          <a:spcPct val="0"/>
        </a:spcBef>
        <a:spcAft>
          <a:spcPct val="0"/>
        </a:spcAft>
        <a:defRPr sz="2600">
          <a:solidFill>
            <a:schemeClr val="bg2"/>
          </a:solidFill>
          <a:latin typeface="Arial Black"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928662" y="1643050"/>
            <a:ext cx="7772400" cy="2143140"/>
          </a:xfrm>
          <a:noFill/>
        </p:spPr>
        <p:txBody>
          <a:bodyPr/>
          <a:lstStyle/>
          <a:p>
            <a:pPr eaLnBrk="1" hangingPunct="1"/>
            <a:r>
              <a:rPr lang="en-US" sz="3600" dirty="0" smtClean="0"/>
              <a:t>ICAO SARPS</a:t>
            </a:r>
            <a:br>
              <a:rPr lang="en-US" sz="3600" dirty="0" smtClean="0"/>
            </a:br>
            <a:r>
              <a:rPr lang="en-US" sz="3600" dirty="0" smtClean="0"/>
              <a:t>and Guidance Material</a:t>
            </a:r>
            <a:endParaRPr lang="en-NZ" sz="4400" dirty="0" smtClean="0"/>
          </a:p>
        </p:txBody>
      </p:sp>
      <p:sp>
        <p:nvSpPr>
          <p:cNvPr id="3075" name="Rectangle 9"/>
          <p:cNvSpPr>
            <a:spLocks noGrp="1" noChangeArrowheads="1"/>
          </p:cNvSpPr>
          <p:nvPr>
            <p:ph type="subTitle" idx="1"/>
          </p:nvPr>
        </p:nvSpPr>
        <p:spPr>
          <a:xfrm>
            <a:off x="1065213" y="4322763"/>
            <a:ext cx="7496175" cy="1219200"/>
          </a:xfrm>
          <a:noFill/>
        </p:spPr>
        <p:txBody>
          <a:bodyPr/>
          <a:lstStyle/>
          <a:p>
            <a:pPr eaLnBrk="1" hangingPunct="1"/>
            <a:r>
              <a:rPr lang="en-US" sz="2400" dirty="0" smtClean="0"/>
              <a:t>PBCS Workshop</a:t>
            </a:r>
          </a:p>
          <a:p>
            <a:pPr eaLnBrk="1" hangingPunct="1"/>
            <a:r>
              <a:rPr lang="en-US" sz="2400" dirty="0" smtClean="0"/>
              <a:t>Bangkok, Thailand, 13-14 May, </a:t>
            </a:r>
            <a:r>
              <a:rPr lang="en-NZ" sz="2400" dirty="0" smtClean="0"/>
              <a:t>2013</a:t>
            </a:r>
            <a:endParaRPr lang="en-NZ" sz="3200" dirty="0" smtClean="0"/>
          </a:p>
          <a:p>
            <a:pPr eaLnBrk="1" hangingPunct="1"/>
            <a:endParaRPr lang="en-NZ" sz="2200" dirty="0" smtClean="0"/>
          </a:p>
        </p:txBody>
      </p:sp>
    </p:spTree>
    <p:extLst>
      <p:ext uri="{BB962C8B-B14F-4D97-AF65-F5344CB8AC3E}">
        <p14:creationId xmlns:p14="http://schemas.microsoft.com/office/powerpoint/2010/main" val="2401492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928662" y="1643050"/>
            <a:ext cx="7772400" cy="2143140"/>
          </a:xfrm>
          <a:noFill/>
        </p:spPr>
        <p:txBody>
          <a:bodyPr/>
          <a:lstStyle/>
          <a:p>
            <a:pPr eaLnBrk="1" hangingPunct="1"/>
            <a:r>
              <a:rPr lang="en-NZ" sz="3600" dirty="0" smtClean="0"/>
              <a:t>2 – PBCS implementation supported by updates to ICAO publications</a:t>
            </a:r>
            <a:endParaRPr lang="en-NZ" sz="4400" dirty="0" smtClean="0"/>
          </a:p>
        </p:txBody>
      </p:sp>
    </p:spTree>
    <p:extLst>
      <p:ext uri="{BB962C8B-B14F-4D97-AF65-F5344CB8AC3E}">
        <p14:creationId xmlns:p14="http://schemas.microsoft.com/office/powerpoint/2010/main" val="2567713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800" dirty="0" smtClean="0">
                <a:solidFill>
                  <a:schemeClr val="tx1"/>
                </a:solidFill>
              </a:rPr>
              <a:t>PBCS – ICAO amendments</a:t>
            </a:r>
            <a:endParaRPr lang="en-NZ" sz="2800" dirty="0" smtClean="0">
              <a:solidFill>
                <a:schemeClr val="tx1"/>
              </a:solidFill>
            </a:endParaRPr>
          </a:p>
        </p:txBody>
      </p:sp>
      <p:sp>
        <p:nvSpPr>
          <p:cNvPr id="4099" name="Rectangle 3"/>
          <p:cNvSpPr>
            <a:spLocks noGrp="1" noChangeArrowheads="1"/>
          </p:cNvSpPr>
          <p:nvPr>
            <p:ph idx="1"/>
          </p:nvPr>
        </p:nvSpPr>
        <p:spPr>
          <a:xfrm>
            <a:off x="0" y="1268760"/>
            <a:ext cx="9143999" cy="4950297"/>
          </a:xfrm>
        </p:spPr>
        <p:txBody>
          <a:bodyPr/>
          <a:lstStyle/>
          <a:p>
            <a:pPr eaLnBrk="1" hangingPunct="1"/>
            <a:endParaRPr lang="en-US" sz="900" b="1" dirty="0" smtClean="0">
              <a:solidFill>
                <a:schemeClr val="bg2"/>
              </a:solidFill>
            </a:endParaRPr>
          </a:p>
          <a:p>
            <a:pPr lvl="1"/>
            <a:r>
              <a:rPr lang="en-US" sz="2400" b="1" dirty="0"/>
              <a:t>Air traffic services are becoming more dependent on communication and surveillance services as seen by a number of initiatives planned throughout the world</a:t>
            </a:r>
            <a:r>
              <a:rPr lang="en-US" sz="2400" b="1" dirty="0" smtClean="0"/>
              <a:t>.</a:t>
            </a:r>
          </a:p>
          <a:p>
            <a:pPr marL="457200" lvl="1" indent="0">
              <a:buNone/>
            </a:pPr>
            <a:r>
              <a:rPr lang="en-US" sz="2400" b="1" dirty="0" smtClean="0"/>
              <a:t> </a:t>
            </a:r>
          </a:p>
          <a:p>
            <a:pPr lvl="1"/>
            <a:r>
              <a:rPr lang="en-US" sz="2400" b="1" dirty="0" smtClean="0"/>
              <a:t>Plans </a:t>
            </a:r>
            <a:r>
              <a:rPr lang="en-US" sz="2400" b="1" dirty="0"/>
              <a:t>are underway in the regions to address the performance of those services through implementation of performance-based communication and surveillance (PBCS), and the prescription of required communication performance (RCP) and required surveillance performance (RSP) specifications</a:t>
            </a:r>
            <a:r>
              <a:rPr lang="en-US" sz="2400" b="1" dirty="0" smtClean="0"/>
              <a:t>.</a:t>
            </a:r>
            <a:endParaRPr lang="en-US" sz="2400" b="1" dirty="0"/>
          </a:p>
          <a:p>
            <a:pPr lvl="1"/>
            <a:endParaRPr lang="en-US" sz="2400" b="1" dirty="0"/>
          </a:p>
          <a:p>
            <a:pPr eaLnBrk="1" hangingPunct="1">
              <a:buNone/>
            </a:pPr>
            <a:endParaRPr lang="en-US" sz="2400" b="1" dirty="0" smtClean="0">
              <a:solidFill>
                <a:schemeClr val="bg2"/>
              </a:solidFill>
            </a:endParaRP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487114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800" dirty="0" smtClean="0">
                <a:solidFill>
                  <a:schemeClr val="tx1"/>
                </a:solidFill>
              </a:rPr>
              <a:t>PBCS – ICAO amendments </a:t>
            </a:r>
            <a:endParaRPr lang="en-NZ" sz="2800" dirty="0" smtClean="0">
              <a:solidFill>
                <a:schemeClr val="tx1"/>
              </a:solidFill>
            </a:endParaRPr>
          </a:p>
        </p:txBody>
      </p:sp>
      <p:sp>
        <p:nvSpPr>
          <p:cNvPr id="4099" name="Rectangle 3"/>
          <p:cNvSpPr>
            <a:spLocks noGrp="1" noChangeArrowheads="1"/>
          </p:cNvSpPr>
          <p:nvPr>
            <p:ph idx="1"/>
          </p:nvPr>
        </p:nvSpPr>
        <p:spPr>
          <a:xfrm>
            <a:off x="0" y="1412776"/>
            <a:ext cx="9143999" cy="4950297"/>
          </a:xfrm>
        </p:spPr>
        <p:txBody>
          <a:bodyPr/>
          <a:lstStyle/>
          <a:p>
            <a:pPr eaLnBrk="1" hangingPunct="1"/>
            <a:endParaRPr lang="en-US" sz="900" b="1" dirty="0" smtClean="0">
              <a:solidFill>
                <a:schemeClr val="bg2"/>
              </a:solidFill>
            </a:endParaRPr>
          </a:p>
          <a:p>
            <a:pPr lvl="1"/>
            <a:r>
              <a:rPr lang="en-US" sz="2400" b="1" dirty="0" smtClean="0"/>
              <a:t>As </a:t>
            </a:r>
            <a:r>
              <a:rPr lang="en-US" sz="2400" b="1" dirty="0"/>
              <a:t>ICAO regions implement PBCS, a coordinated effort will be essential to ensure consistent application on a worldwide basis</a:t>
            </a:r>
            <a:r>
              <a:rPr lang="en-US" sz="2400" b="1" dirty="0" smtClean="0"/>
              <a:t>.</a:t>
            </a:r>
          </a:p>
          <a:p>
            <a:pPr lvl="1"/>
            <a:endParaRPr lang="en-US" sz="2000" b="1" dirty="0" smtClean="0"/>
          </a:p>
          <a:p>
            <a:pPr lvl="1"/>
            <a:r>
              <a:rPr lang="en-US" sz="2400" b="1" dirty="0" smtClean="0"/>
              <a:t>The </a:t>
            </a:r>
            <a:r>
              <a:rPr lang="en-US" sz="2400" b="1" dirty="0"/>
              <a:t>Operational Data Link Panel (OPLINKP) and the Separation and Airspace Safety Panel (SASP) work programs include tasks to provide this coordination through amendments to ICAO Annexes and Documents.</a:t>
            </a:r>
          </a:p>
          <a:p>
            <a:pPr marL="457200" lvl="1" indent="0">
              <a:buNone/>
            </a:pPr>
            <a:endParaRPr lang="en-US" sz="2400" b="1" dirty="0"/>
          </a:p>
          <a:p>
            <a:pPr lvl="1"/>
            <a:endParaRPr lang="en-US" sz="2400" b="1" dirty="0" smtClean="0"/>
          </a:p>
          <a:p>
            <a:pPr lvl="1"/>
            <a:endParaRPr lang="en-US" sz="2400" b="1" dirty="0"/>
          </a:p>
          <a:p>
            <a:pPr eaLnBrk="1" hangingPunct="1">
              <a:buNone/>
            </a:pPr>
            <a:endParaRPr lang="en-US" sz="2400" b="1" dirty="0" smtClean="0">
              <a:solidFill>
                <a:schemeClr val="bg2"/>
              </a:solidFill>
            </a:endParaRP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230759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928662" y="1643050"/>
            <a:ext cx="7772400" cy="2143140"/>
          </a:xfrm>
          <a:noFill/>
        </p:spPr>
        <p:txBody>
          <a:bodyPr/>
          <a:lstStyle/>
          <a:p>
            <a:pPr algn="ctr" eaLnBrk="1" hangingPunct="1"/>
            <a:r>
              <a:rPr lang="en-NZ" sz="3600" dirty="0" smtClean="0"/>
              <a:t>2 – SASP proposals for amendment </a:t>
            </a:r>
            <a:br>
              <a:rPr lang="en-NZ" sz="3600" dirty="0" smtClean="0"/>
            </a:br>
            <a:r>
              <a:rPr lang="en-NZ" sz="3600" dirty="0" smtClean="0"/>
              <a:t>PANS-ATM Doc 4444</a:t>
            </a:r>
            <a:endParaRPr lang="en-NZ" sz="4400" dirty="0" smtClean="0"/>
          </a:p>
        </p:txBody>
      </p:sp>
    </p:spTree>
    <p:extLst>
      <p:ext uri="{BB962C8B-B14F-4D97-AF65-F5344CB8AC3E}">
        <p14:creationId xmlns:p14="http://schemas.microsoft.com/office/powerpoint/2010/main" val="2227973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42875"/>
            <a:ext cx="8884096" cy="642938"/>
          </a:xfrm>
        </p:spPr>
        <p:txBody>
          <a:bodyPr/>
          <a:lstStyle/>
          <a:p>
            <a:pPr eaLnBrk="1" hangingPunct="1"/>
            <a:r>
              <a:rPr lang="en-US" dirty="0">
                <a:solidFill>
                  <a:schemeClr val="tx1"/>
                </a:solidFill>
              </a:rPr>
              <a:t>PBCS– ICAO SASP amend Doc 4444?</a:t>
            </a:r>
            <a:endParaRPr lang="en-NZ" dirty="0" smtClean="0">
              <a:solidFill>
                <a:schemeClr val="tx1"/>
              </a:solidFill>
            </a:endParaRPr>
          </a:p>
        </p:txBody>
      </p:sp>
      <p:pic>
        <p:nvPicPr>
          <p:cNvPr id="1026" name="Picture 2" descr="G:\Systems Development\ISPACG\2013_ISPACG 27_Auckland\Prep Work\rcp_rsp 5.4.1.2.1.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052736"/>
            <a:ext cx="7522389" cy="4557683"/>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bwMode="auto">
          <a:xfrm>
            <a:off x="3148618" y="4437112"/>
            <a:ext cx="1584176" cy="648072"/>
          </a:xfrm>
          <a:prstGeom prst="ellipse">
            <a:avLst/>
          </a:prstGeom>
          <a:noFill/>
          <a:ln w="28575" cap="flat" cmpd="sng" algn="ctr">
            <a:solidFill>
              <a:srgbClr val="FF0000"/>
            </a:solidFill>
            <a:prstDash val="solid"/>
            <a:round/>
            <a:headEnd type="none" w="med" len="med"/>
            <a:tailEnd type="none" w="med" len="med"/>
          </a:ln>
          <a:effectLst>
            <a:glow rad="1397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
        <p:nvSpPr>
          <p:cNvPr id="9" name="Oval 8"/>
          <p:cNvSpPr/>
          <p:nvPr/>
        </p:nvSpPr>
        <p:spPr bwMode="auto">
          <a:xfrm>
            <a:off x="5292080" y="4979859"/>
            <a:ext cx="1584176" cy="648072"/>
          </a:xfrm>
          <a:prstGeom prst="ellipse">
            <a:avLst/>
          </a:prstGeom>
          <a:noFill/>
          <a:ln w="28575" cap="flat" cmpd="sng" algn="ctr">
            <a:solidFill>
              <a:srgbClr val="FF0000"/>
            </a:solidFill>
            <a:prstDash val="solid"/>
            <a:round/>
            <a:headEnd type="none" w="med" len="med"/>
            <a:tailEnd type="none" w="med" len="med"/>
          </a:ln>
          <a:effectLst>
            <a:glow rad="1397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val="3177174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42875"/>
            <a:ext cx="8884096" cy="642938"/>
          </a:xfrm>
        </p:spPr>
        <p:txBody>
          <a:bodyPr/>
          <a:lstStyle/>
          <a:p>
            <a:pPr eaLnBrk="1" hangingPunct="1"/>
            <a:r>
              <a:rPr lang="en-US" dirty="0" smtClean="0">
                <a:solidFill>
                  <a:schemeClr val="tx1"/>
                </a:solidFill>
              </a:rPr>
              <a:t>PBCS– ICAO SASP amend Doc 4444?</a:t>
            </a:r>
            <a:endParaRPr lang="en-NZ" dirty="0" smtClean="0">
              <a:solidFill>
                <a:schemeClr val="tx1"/>
              </a:solidFill>
            </a:endParaRPr>
          </a:p>
        </p:txBody>
      </p:sp>
      <p:pic>
        <p:nvPicPr>
          <p:cNvPr id="2050" name="Picture 2" descr="G:\Systems Development\ISPACG\2013_ISPACG 27_Auckland\Prep Work\rcp_rsp table 5.4.2.6.4.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772816"/>
            <a:ext cx="6296025" cy="2990850"/>
          </a:xfrm>
          <a:prstGeom prst="rect">
            <a:avLst/>
          </a:prstGeom>
          <a:noFill/>
          <a:extLst>
            <a:ext uri="{909E8E84-426E-40DD-AFC4-6F175D3DCCD1}">
              <a14:hiddenFill xmlns:a14="http://schemas.microsoft.com/office/drawing/2010/main">
                <a:solidFill>
                  <a:srgbClr val="FFFFFF"/>
                </a:solidFill>
              </a14:hiddenFill>
            </a:ext>
          </a:extLst>
        </p:spPr>
      </p:pic>
      <p:sp>
        <p:nvSpPr>
          <p:cNvPr id="13" name="Oval 12"/>
          <p:cNvSpPr/>
          <p:nvPr/>
        </p:nvSpPr>
        <p:spPr bwMode="auto">
          <a:xfrm>
            <a:off x="3654152" y="2420887"/>
            <a:ext cx="1835696" cy="847353"/>
          </a:xfrm>
          <a:prstGeom prst="ellipse">
            <a:avLst/>
          </a:prstGeom>
          <a:noFill/>
          <a:ln w="9525" cap="flat" cmpd="sng" algn="ctr">
            <a:solidFill>
              <a:srgbClr val="FF0000"/>
            </a:solidFill>
            <a:prstDash val="solid"/>
            <a:round/>
            <a:headEnd type="none" w="med" len="med"/>
            <a:tailEnd type="none" w="med" len="med"/>
          </a:ln>
          <a:effectLst>
            <a:glow rad="101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val="3385043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827584" y="1643050"/>
            <a:ext cx="7488832" cy="2143140"/>
          </a:xfrm>
          <a:noFill/>
        </p:spPr>
        <p:txBody>
          <a:bodyPr/>
          <a:lstStyle/>
          <a:p>
            <a:pPr algn="ctr" eaLnBrk="1" hangingPunct="1"/>
            <a:r>
              <a:rPr lang="en-NZ" sz="3600" dirty="0" smtClean="0"/>
              <a:t>2 – OPLINKP proposals for amendment</a:t>
            </a:r>
            <a:br>
              <a:rPr lang="en-NZ" sz="3600" dirty="0" smtClean="0"/>
            </a:br>
            <a:r>
              <a:rPr lang="en-NZ" sz="3600" dirty="0" smtClean="0"/>
              <a:t> PANS-ATM Doc 4444</a:t>
            </a:r>
            <a:endParaRPr lang="en-NZ" sz="4400" dirty="0" smtClean="0"/>
          </a:p>
        </p:txBody>
      </p:sp>
    </p:spTree>
    <p:extLst>
      <p:ext uri="{BB962C8B-B14F-4D97-AF65-F5344CB8AC3E}">
        <p14:creationId xmlns:p14="http://schemas.microsoft.com/office/powerpoint/2010/main" val="1480617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42875"/>
            <a:ext cx="9144000" cy="642938"/>
          </a:xfrm>
        </p:spPr>
        <p:txBody>
          <a:bodyPr/>
          <a:lstStyle/>
          <a:p>
            <a:pPr eaLnBrk="1" hangingPunct="1"/>
            <a:r>
              <a:rPr lang="en-US" sz="2400" dirty="0" smtClean="0">
                <a:solidFill>
                  <a:schemeClr val="tx1"/>
                </a:solidFill>
              </a:rPr>
              <a:t>PBCS </a:t>
            </a:r>
            <a:r>
              <a:rPr lang="en-US" sz="2400" dirty="0">
                <a:solidFill>
                  <a:schemeClr val="tx1"/>
                </a:solidFill>
              </a:rPr>
              <a:t>– Proposed PANS-ATM Doc 4444 Amendments</a:t>
            </a:r>
            <a:endParaRPr lang="en-NZ" sz="2400" dirty="0" smtClean="0">
              <a:solidFill>
                <a:schemeClr val="tx1"/>
              </a:solidFill>
            </a:endParaRPr>
          </a:p>
        </p:txBody>
      </p:sp>
      <p:sp>
        <p:nvSpPr>
          <p:cNvPr id="4099" name="Rectangle 3"/>
          <p:cNvSpPr>
            <a:spLocks noGrp="1" noChangeArrowheads="1"/>
          </p:cNvSpPr>
          <p:nvPr>
            <p:ph idx="1"/>
          </p:nvPr>
        </p:nvSpPr>
        <p:spPr>
          <a:xfrm>
            <a:off x="0" y="980728"/>
            <a:ext cx="9143999" cy="4950297"/>
          </a:xfrm>
        </p:spPr>
        <p:txBody>
          <a:bodyPr/>
          <a:lstStyle/>
          <a:p>
            <a:pPr eaLnBrk="1" hangingPunct="1"/>
            <a:endParaRPr lang="en-US" sz="900" b="1" dirty="0" smtClean="0">
              <a:solidFill>
                <a:schemeClr val="bg2"/>
              </a:solidFill>
            </a:endParaRPr>
          </a:p>
          <a:p>
            <a:pPr lvl="1"/>
            <a:r>
              <a:rPr lang="en-US" sz="2400" b="1" dirty="0" smtClean="0"/>
              <a:t>OPLINKP has proposed amendments </a:t>
            </a:r>
            <a:r>
              <a:rPr lang="en-US" sz="2400" b="1" dirty="0"/>
              <a:t>to the provisions for the </a:t>
            </a:r>
            <a:r>
              <a:rPr lang="en-US" sz="2400" b="1" dirty="0" smtClean="0"/>
              <a:t>flight </a:t>
            </a:r>
            <a:r>
              <a:rPr lang="en-US" sz="2400" b="1" dirty="0"/>
              <a:t>plan </a:t>
            </a:r>
            <a:r>
              <a:rPr lang="en-US" sz="2400" b="1" dirty="0" smtClean="0"/>
              <a:t>to </a:t>
            </a:r>
            <a:r>
              <a:rPr lang="en-US" sz="2400" b="1" dirty="0"/>
              <a:t>support global application of </a:t>
            </a:r>
            <a:r>
              <a:rPr lang="en-US" sz="2400" b="1" dirty="0" smtClean="0"/>
              <a:t>PBCS </a:t>
            </a:r>
            <a:r>
              <a:rPr lang="en-US" sz="2400" b="1" dirty="0"/>
              <a:t>and the prescription of </a:t>
            </a:r>
            <a:r>
              <a:rPr lang="en-US" sz="2400" b="1" dirty="0" smtClean="0"/>
              <a:t>RCP and RSP specifications.</a:t>
            </a:r>
          </a:p>
          <a:p>
            <a:pPr lvl="1"/>
            <a:r>
              <a:rPr lang="en-US" sz="2400" b="1" dirty="0"/>
              <a:t>The </a:t>
            </a:r>
            <a:r>
              <a:rPr lang="en-US" sz="2400" b="1" dirty="0" smtClean="0"/>
              <a:t>OPLINKP amendments also support SASP </a:t>
            </a:r>
            <a:r>
              <a:rPr lang="en-US" sz="2400" b="1" dirty="0"/>
              <a:t>work to develop standards for separation minima that are predicated on communication and surveillance performance.  </a:t>
            </a:r>
            <a:endParaRPr lang="en-US" sz="2400" b="1" dirty="0" smtClean="0"/>
          </a:p>
          <a:p>
            <a:pPr lvl="1"/>
            <a:r>
              <a:rPr lang="en-US" sz="2400" b="1" dirty="0" smtClean="0"/>
              <a:t>OPLINKP proposes the amendments be </a:t>
            </a:r>
            <a:r>
              <a:rPr lang="en-US" sz="2400" b="1" dirty="0"/>
              <a:t>published as soon as possible, preferably no later than 2014, to support the North Atlantic PBCS Implementation Plan and PBCS initiatives planned in other ICAO Regions.</a:t>
            </a:r>
          </a:p>
          <a:p>
            <a:pPr lvl="1"/>
            <a:endParaRPr lang="en-US" sz="2400" b="1" dirty="0" smtClean="0"/>
          </a:p>
          <a:p>
            <a:pPr lvl="1"/>
            <a:endParaRPr lang="en-US" sz="2400" b="1" dirty="0"/>
          </a:p>
          <a:p>
            <a:pPr eaLnBrk="1" hangingPunct="1">
              <a:buNone/>
            </a:pPr>
            <a:endParaRPr lang="en-US" sz="2400" b="1" dirty="0" smtClean="0">
              <a:solidFill>
                <a:schemeClr val="bg2"/>
              </a:solidFill>
            </a:endParaRP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1469116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42875"/>
            <a:ext cx="9144000" cy="642938"/>
          </a:xfrm>
        </p:spPr>
        <p:txBody>
          <a:bodyPr/>
          <a:lstStyle/>
          <a:p>
            <a:pPr eaLnBrk="1" hangingPunct="1"/>
            <a:r>
              <a:rPr lang="en-US" sz="2400" dirty="0">
                <a:solidFill>
                  <a:schemeClr val="tx1"/>
                </a:solidFill>
              </a:rPr>
              <a:t>PBCS – Proposed PANS-ATM Doc 4444 Amendments</a:t>
            </a:r>
            <a:endParaRPr lang="en-NZ" sz="2400" dirty="0" smtClean="0">
              <a:solidFill>
                <a:schemeClr val="tx1"/>
              </a:solidFill>
            </a:endParaRPr>
          </a:p>
        </p:txBody>
      </p:sp>
      <p:sp>
        <p:nvSpPr>
          <p:cNvPr id="4099" name="Rectangle 3"/>
          <p:cNvSpPr>
            <a:spLocks noGrp="1" noChangeArrowheads="1"/>
          </p:cNvSpPr>
          <p:nvPr>
            <p:ph idx="1"/>
          </p:nvPr>
        </p:nvSpPr>
        <p:spPr>
          <a:xfrm>
            <a:off x="0" y="764704"/>
            <a:ext cx="9143999" cy="4950297"/>
          </a:xfrm>
        </p:spPr>
        <p:txBody>
          <a:bodyPr/>
          <a:lstStyle/>
          <a:p>
            <a:pPr eaLnBrk="1" hangingPunct="1"/>
            <a:endParaRPr lang="en-US" sz="900" b="1" dirty="0" smtClean="0">
              <a:solidFill>
                <a:schemeClr val="bg2"/>
              </a:solidFill>
            </a:endParaRPr>
          </a:p>
          <a:p>
            <a:pPr lvl="1"/>
            <a:r>
              <a:rPr lang="en-US" sz="2400" b="1" dirty="0"/>
              <a:t>The proposed Doc 4444 amendment </a:t>
            </a:r>
            <a:r>
              <a:rPr lang="en-US" sz="2400" b="1" dirty="0" smtClean="0"/>
              <a:t>includes:</a:t>
            </a:r>
          </a:p>
          <a:p>
            <a:pPr lvl="2"/>
            <a:r>
              <a:rPr lang="en-US" sz="2400" b="1" dirty="0" smtClean="0"/>
              <a:t>The </a:t>
            </a:r>
            <a:r>
              <a:rPr lang="en-US" sz="2400" b="1" dirty="0"/>
              <a:t>flight plan provisions concerning PBCS, as agreed at OPLINKP/WG/WHL/3;</a:t>
            </a:r>
          </a:p>
          <a:p>
            <a:pPr lvl="2"/>
            <a:r>
              <a:rPr lang="en-US" sz="2400" b="1" dirty="0"/>
              <a:t>A definition of the P3 descriptor in Item 10 for the RCP 150 </a:t>
            </a:r>
            <a:r>
              <a:rPr lang="en-US" sz="2400" b="1" dirty="0" smtClean="0"/>
              <a:t>specification; </a:t>
            </a:r>
          </a:p>
          <a:p>
            <a:pPr lvl="2"/>
            <a:r>
              <a:rPr lang="en-US" sz="2400" b="1" dirty="0" smtClean="0"/>
              <a:t>Addition of </a:t>
            </a:r>
            <a:r>
              <a:rPr lang="en-US" sz="2400" b="1" dirty="0"/>
              <a:t>notes that refer to Doc </a:t>
            </a:r>
            <a:r>
              <a:rPr lang="en-US" sz="2400" b="1" dirty="0" smtClean="0"/>
              <a:t>9869 (manual of RCP); </a:t>
            </a:r>
          </a:p>
          <a:p>
            <a:pPr lvl="2"/>
            <a:r>
              <a:rPr lang="en-US" sz="2400" b="1" dirty="0" smtClean="0"/>
              <a:t>Revised </a:t>
            </a:r>
            <a:r>
              <a:rPr lang="en-US" sz="2400" b="1" dirty="0"/>
              <a:t>definitions for the NAV/, COM/, DAT/ and SUR/ indicators and related notes for consistency.</a:t>
            </a:r>
            <a:endParaRPr lang="en-US" sz="4800" b="1" dirty="0" smtClean="0"/>
          </a:p>
          <a:p>
            <a:pPr lvl="1"/>
            <a:endParaRPr lang="en-US" sz="2400" b="1" dirty="0"/>
          </a:p>
          <a:p>
            <a:pPr eaLnBrk="1" hangingPunct="1">
              <a:buNone/>
            </a:pPr>
            <a:endParaRPr lang="en-US" sz="2400" b="1" dirty="0" smtClean="0">
              <a:solidFill>
                <a:schemeClr val="bg2"/>
              </a:solidFill>
            </a:endParaRP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906080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42875"/>
            <a:ext cx="9144000" cy="642938"/>
          </a:xfrm>
        </p:spPr>
        <p:txBody>
          <a:bodyPr/>
          <a:lstStyle/>
          <a:p>
            <a:pPr eaLnBrk="1" hangingPunct="1"/>
            <a:r>
              <a:rPr lang="en-US" sz="2400" dirty="0">
                <a:solidFill>
                  <a:schemeClr val="tx1"/>
                </a:solidFill>
              </a:rPr>
              <a:t>PBCS – </a:t>
            </a:r>
            <a:r>
              <a:rPr lang="en-US" sz="2400" dirty="0" smtClean="0">
                <a:solidFill>
                  <a:schemeClr val="tx1"/>
                </a:solidFill>
              </a:rPr>
              <a:t>Proposed PANS-ATM </a:t>
            </a:r>
            <a:r>
              <a:rPr lang="en-US" sz="2400" dirty="0">
                <a:solidFill>
                  <a:schemeClr val="tx1"/>
                </a:solidFill>
              </a:rPr>
              <a:t>Doc 4444 Amendments</a:t>
            </a:r>
            <a:endParaRPr lang="en-NZ" dirty="0" smtClean="0">
              <a:solidFill>
                <a:schemeClr val="tx1"/>
              </a:solidFill>
            </a:endParaRPr>
          </a:p>
        </p:txBody>
      </p:sp>
      <p:sp>
        <p:nvSpPr>
          <p:cNvPr id="15363" name="TextBox 6"/>
          <p:cNvSpPr txBox="1">
            <a:spLocks noChangeArrowheads="1"/>
          </p:cNvSpPr>
          <p:nvPr/>
        </p:nvSpPr>
        <p:spPr bwMode="auto">
          <a:xfrm>
            <a:off x="285750" y="1071563"/>
            <a:ext cx="8358188" cy="4494212"/>
          </a:xfrm>
          <a:prstGeom prst="rect">
            <a:avLst/>
          </a:prstGeom>
          <a:noFill/>
          <a:ln w="9525">
            <a:noFill/>
            <a:miter lim="800000"/>
            <a:headEnd/>
            <a:tailEnd/>
          </a:ln>
        </p:spPr>
        <p:txBody>
          <a:bodyPr>
            <a:spAutoFit/>
          </a:bodyPr>
          <a:lstStyle/>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a:r>
              <a:rPr lang="en-NZ" sz="2200">
                <a:solidFill>
                  <a:schemeClr val="tx1"/>
                </a:solidFill>
              </a:rPr>
              <a:t> </a:t>
            </a:r>
          </a:p>
        </p:txBody>
      </p:sp>
      <p:sp>
        <p:nvSpPr>
          <p:cNvPr id="18" name="TextBox 17"/>
          <p:cNvSpPr txBox="1"/>
          <p:nvPr/>
        </p:nvSpPr>
        <p:spPr>
          <a:xfrm>
            <a:off x="428596" y="1214422"/>
            <a:ext cx="8286808" cy="830997"/>
          </a:xfrm>
          <a:prstGeom prst="rect">
            <a:avLst/>
          </a:prstGeom>
          <a:noFill/>
        </p:spPr>
        <p:txBody>
          <a:bodyPr wrap="square" rtlCol="0">
            <a:spAutoFit/>
          </a:bodyPr>
          <a:lstStyle/>
          <a:p>
            <a:endParaRPr lang="en-NZ" sz="2400" dirty="0" smtClean="0"/>
          </a:p>
          <a:p>
            <a:pPr lvl="1" algn="ctr">
              <a:buFont typeface="Arial" pitchFamily="34" charset="0"/>
              <a:buChar char="•"/>
            </a:pPr>
            <a:endParaRPr lang="en-NZ" sz="2400" dirty="0"/>
          </a:p>
        </p:txBody>
      </p:sp>
      <p:sp>
        <p:nvSpPr>
          <p:cNvPr id="5" name="TextBox 4"/>
          <p:cNvSpPr txBox="1"/>
          <p:nvPr/>
        </p:nvSpPr>
        <p:spPr>
          <a:xfrm>
            <a:off x="0" y="1124744"/>
            <a:ext cx="9144000" cy="6063198"/>
          </a:xfrm>
          <a:prstGeom prst="rect">
            <a:avLst/>
          </a:prstGeom>
          <a:noFill/>
        </p:spPr>
        <p:txBody>
          <a:bodyPr wrap="square" rtlCol="0">
            <a:spAutoFit/>
          </a:bodyPr>
          <a:lstStyle/>
          <a:p>
            <a:pPr marL="800100" lvl="1" indent="-342900" eaLnBrk="1" hangingPunct="1">
              <a:buFont typeface="Arial" pitchFamily="34" charset="0"/>
              <a:buChar char="•"/>
            </a:pPr>
            <a:r>
              <a:rPr lang="en-US" sz="2400" b="1" dirty="0" smtClean="0">
                <a:solidFill>
                  <a:schemeClr val="tx1"/>
                </a:solidFill>
              </a:rPr>
              <a:t>Item 10a – communications equipment</a:t>
            </a:r>
          </a:p>
          <a:p>
            <a:pPr eaLnBrk="1" hangingPunct="1">
              <a:buFont typeface="Arial" pitchFamily="34" charset="0"/>
              <a:buChar char="•"/>
            </a:pPr>
            <a:endParaRPr lang="en-US" sz="2400" b="1" dirty="0" smtClean="0">
              <a:solidFill>
                <a:schemeClr val="tx1"/>
              </a:solidFill>
            </a:endParaRPr>
          </a:p>
          <a:p>
            <a:pPr eaLnBrk="1" hangingPunct="1"/>
            <a:r>
              <a:rPr lang="en-US" sz="800" b="1" dirty="0" smtClean="0">
                <a:solidFill>
                  <a:schemeClr val="tx1"/>
                </a:solidFill>
              </a:rPr>
              <a:t>         	</a:t>
            </a:r>
          </a:p>
          <a:p>
            <a:pPr eaLnBrk="1" hangingPunct="1"/>
            <a:r>
              <a:rPr lang="en-US" sz="2400" b="1" i="1" dirty="0">
                <a:solidFill>
                  <a:schemeClr val="tx1"/>
                </a:solidFill>
              </a:rPr>
              <a:t>	</a:t>
            </a:r>
            <a:endParaRPr lang="en-US" sz="2400" b="1" i="1" dirty="0" smtClean="0">
              <a:solidFill>
                <a:schemeClr val="tx1"/>
              </a:solidFill>
            </a:endParaRPr>
          </a:p>
          <a:p>
            <a:pPr eaLnBrk="1" hangingPunct="1"/>
            <a:r>
              <a:rPr lang="en-US" sz="2400" b="1" i="1" dirty="0">
                <a:solidFill>
                  <a:schemeClr val="tx1"/>
                </a:solidFill>
              </a:rPr>
              <a:t>	</a:t>
            </a:r>
            <a:endParaRPr lang="en-US" sz="800" b="1" i="1" dirty="0">
              <a:solidFill>
                <a:schemeClr val="tx1"/>
              </a:solidFill>
            </a:endParaRPr>
          </a:p>
          <a:p>
            <a:pPr eaLnBrk="1" hangingPunct="1"/>
            <a:r>
              <a:rPr lang="en-US" sz="2400" b="1" i="1" dirty="0" smtClean="0">
                <a:solidFill>
                  <a:schemeClr val="tx1"/>
                </a:solidFill>
              </a:rPr>
              <a:t>	</a:t>
            </a:r>
            <a:r>
              <a:rPr lang="en-US" sz="1400" b="1" i="1" dirty="0" smtClean="0">
                <a:solidFill>
                  <a:schemeClr val="tx1"/>
                </a:solidFill>
              </a:rPr>
              <a:t>Note </a:t>
            </a:r>
            <a:r>
              <a:rPr lang="en-US" sz="1400" b="1" i="1" dirty="0">
                <a:solidFill>
                  <a:schemeClr val="tx1"/>
                </a:solidFill>
              </a:rPr>
              <a:t>7.— Guidance material on the application of performance-based communication, which </a:t>
            </a:r>
            <a:r>
              <a:rPr lang="en-US" sz="1400" b="1" i="1" dirty="0" smtClean="0">
                <a:solidFill>
                  <a:schemeClr val="tx1"/>
                </a:solidFill>
              </a:rPr>
              <a:t>	prescribes </a:t>
            </a:r>
            <a:r>
              <a:rPr lang="en-US" sz="1400" b="1" i="1" dirty="0">
                <a:solidFill>
                  <a:schemeClr val="tx1"/>
                </a:solidFill>
              </a:rPr>
              <a:t>RCP to an air traffic service in a specific area, is contained in the </a:t>
            </a:r>
            <a:r>
              <a:rPr lang="en-US" sz="1400" b="1" i="1" dirty="0" smtClean="0">
                <a:solidFill>
                  <a:schemeClr val="tx1"/>
                </a:solidFill>
              </a:rPr>
              <a:t>Performance-	Based </a:t>
            </a:r>
            <a:r>
              <a:rPr lang="en-US" sz="1400" b="1" i="1" dirty="0">
                <a:solidFill>
                  <a:schemeClr val="tx1"/>
                </a:solidFill>
              </a:rPr>
              <a:t>Communication and Surveillance (PBCS) Manual (Doc 9869</a:t>
            </a:r>
            <a:r>
              <a:rPr lang="en-US" sz="1400" b="1" i="1" dirty="0" smtClean="0">
                <a:solidFill>
                  <a:schemeClr val="tx1"/>
                </a:solidFill>
              </a:rPr>
              <a:t>).</a:t>
            </a:r>
          </a:p>
          <a:p>
            <a:pPr eaLnBrk="1" hangingPunct="1"/>
            <a:endParaRPr lang="en-NZ" sz="1400" b="1" i="1" dirty="0">
              <a:solidFill>
                <a:schemeClr val="tx1"/>
              </a:solidFill>
            </a:endParaRPr>
          </a:p>
          <a:p>
            <a:pPr marL="800100" lvl="1" indent="-342900" eaLnBrk="1" hangingPunct="1">
              <a:buFont typeface="Arial" pitchFamily="34" charset="0"/>
              <a:buChar char="•"/>
            </a:pPr>
            <a:r>
              <a:rPr lang="en-NZ" sz="2400" b="1" dirty="0" smtClean="0">
                <a:solidFill>
                  <a:schemeClr val="tx1"/>
                </a:solidFill>
              </a:rPr>
              <a:t>Item 10b – surveillance equipment</a:t>
            </a:r>
          </a:p>
          <a:p>
            <a:pPr lvl="1" eaLnBrk="1" hangingPunct="1"/>
            <a:r>
              <a:rPr lang="en-NZ" sz="2400" b="1" dirty="0">
                <a:solidFill>
                  <a:schemeClr val="tx1"/>
                </a:solidFill>
              </a:rPr>
              <a:t>	</a:t>
            </a:r>
            <a:r>
              <a:rPr lang="en-NZ" sz="1400" b="1" i="1" dirty="0" smtClean="0">
                <a:solidFill>
                  <a:schemeClr val="tx1"/>
                </a:solidFill>
              </a:rPr>
              <a:t>Note 1.- </a:t>
            </a:r>
            <a:r>
              <a:rPr lang="en-US" sz="1400" b="1" i="1" dirty="0" smtClean="0">
                <a:solidFill>
                  <a:schemeClr val="tx1"/>
                </a:solidFill>
              </a:rPr>
              <a:t>If </a:t>
            </a:r>
            <a:r>
              <a:rPr lang="en-US" sz="1400" b="1" i="1" dirty="0">
                <a:solidFill>
                  <a:schemeClr val="tx1"/>
                </a:solidFill>
              </a:rPr>
              <a:t>the descriptor D1 is used, the performance-based surveillance level that can be met </a:t>
            </a:r>
            <a:r>
              <a:rPr lang="en-US" sz="1400" b="1" i="1" dirty="0" smtClean="0">
                <a:solidFill>
                  <a:schemeClr val="tx1"/>
                </a:solidFill>
              </a:rPr>
              <a:t>	are specified </a:t>
            </a:r>
            <a:r>
              <a:rPr lang="en-US" sz="1400" b="1" i="1" dirty="0">
                <a:solidFill>
                  <a:schemeClr val="tx1"/>
                </a:solidFill>
              </a:rPr>
              <a:t>in Item 18 following the indicator SUR/.  Guidance material on the application of </a:t>
            </a:r>
            <a:r>
              <a:rPr lang="en-US" sz="1400" b="1" i="1" dirty="0" smtClean="0">
                <a:solidFill>
                  <a:schemeClr val="tx1"/>
                </a:solidFill>
              </a:rPr>
              <a:t>	performance-based </a:t>
            </a:r>
            <a:r>
              <a:rPr lang="en-US" sz="1400" b="1" i="1" dirty="0">
                <a:solidFill>
                  <a:schemeClr val="tx1"/>
                </a:solidFill>
              </a:rPr>
              <a:t>surveillance, which prescribes RSP to an air traffic service in a specific </a:t>
            </a:r>
            <a:r>
              <a:rPr lang="en-US" sz="1400" b="1" i="1" dirty="0" smtClean="0">
                <a:solidFill>
                  <a:schemeClr val="tx1"/>
                </a:solidFill>
              </a:rPr>
              <a:t>	area</a:t>
            </a:r>
            <a:r>
              <a:rPr lang="en-US" sz="1400" b="1" i="1" dirty="0">
                <a:solidFill>
                  <a:schemeClr val="tx1"/>
                </a:solidFill>
              </a:rPr>
              <a:t>, is contained in the Performance-Based Communication and Surveillance (PBCS) Manual </a:t>
            </a:r>
            <a:r>
              <a:rPr lang="en-US" sz="1400" b="1" i="1" dirty="0" smtClean="0">
                <a:solidFill>
                  <a:schemeClr val="tx1"/>
                </a:solidFill>
              </a:rPr>
              <a:t>	(</a:t>
            </a:r>
            <a:r>
              <a:rPr lang="en-US" sz="1400" b="1" i="1" dirty="0">
                <a:solidFill>
                  <a:schemeClr val="tx1"/>
                </a:solidFill>
              </a:rPr>
              <a:t>Doc 9869</a:t>
            </a:r>
            <a:r>
              <a:rPr lang="en-US" sz="1400" b="1" i="1" dirty="0" smtClean="0">
                <a:solidFill>
                  <a:schemeClr val="tx1"/>
                </a:solidFill>
              </a:rPr>
              <a:t>).</a:t>
            </a:r>
          </a:p>
          <a:p>
            <a:r>
              <a:rPr lang="en-NZ" sz="1400" b="1" i="1" dirty="0">
                <a:solidFill>
                  <a:schemeClr val="tx1"/>
                </a:solidFill>
              </a:rPr>
              <a:t>	</a:t>
            </a:r>
            <a:r>
              <a:rPr lang="en-US" sz="1400" b="1" i="1" dirty="0">
                <a:solidFill>
                  <a:schemeClr val="tx1"/>
                </a:solidFill>
              </a:rPr>
              <a:t>Note 2.— Additional surveillance equipment or capabilities </a:t>
            </a:r>
            <a:r>
              <a:rPr lang="en-US" sz="1400" b="1" i="1" dirty="0" smtClean="0">
                <a:solidFill>
                  <a:schemeClr val="tx1"/>
                </a:solidFill>
              </a:rPr>
              <a:t>should </a:t>
            </a:r>
            <a:r>
              <a:rPr lang="en-US" sz="1400" b="1" i="1" dirty="0">
                <a:solidFill>
                  <a:schemeClr val="tx1"/>
                </a:solidFill>
              </a:rPr>
              <a:t>be listed in Item 18 following </a:t>
            </a:r>
            <a:r>
              <a:rPr lang="en-US" sz="1400" b="1" i="1" dirty="0" smtClean="0">
                <a:solidFill>
                  <a:schemeClr val="tx1"/>
                </a:solidFill>
              </a:rPr>
              <a:t>	the </a:t>
            </a:r>
            <a:r>
              <a:rPr lang="en-US" sz="1400" b="1" i="1" dirty="0">
                <a:solidFill>
                  <a:schemeClr val="tx1"/>
                </a:solidFill>
              </a:rPr>
              <a:t>indicator SUR</a:t>
            </a:r>
            <a:r>
              <a:rPr lang="en-US" sz="1400" b="1" i="1" dirty="0" smtClean="0">
                <a:solidFill>
                  <a:schemeClr val="tx1"/>
                </a:solidFill>
              </a:rPr>
              <a:t>/, </a:t>
            </a:r>
            <a:r>
              <a:rPr lang="en-US" sz="1400" b="1" i="1" dirty="0">
                <a:solidFill>
                  <a:schemeClr val="tx1"/>
                </a:solidFill>
              </a:rPr>
              <a:t>as required by the appropriate ATS authority.</a:t>
            </a:r>
          </a:p>
          <a:p>
            <a:r>
              <a:rPr lang="en-US" dirty="0"/>
              <a:t> </a:t>
            </a:r>
          </a:p>
          <a:p>
            <a:pPr lvl="1" eaLnBrk="1" hangingPunct="1"/>
            <a:endParaRPr lang="en-US" sz="1400" b="1" i="1" dirty="0" smtClean="0">
              <a:solidFill>
                <a:schemeClr val="tx1"/>
              </a:solidFill>
            </a:endParaRPr>
          </a:p>
          <a:p>
            <a:pPr lvl="1" eaLnBrk="1" hangingPunct="1"/>
            <a:endParaRPr lang="en-US" sz="800" b="1" dirty="0" smtClean="0">
              <a:latin typeface="Arial" pitchFamily="34" charset="0"/>
              <a:cs typeface="Arial" pitchFamily="34" charset="0"/>
            </a:endParaRPr>
          </a:p>
          <a:p>
            <a:pPr eaLnBrk="1" hangingPunct="1"/>
            <a:endParaRPr lang="en-NZ" sz="1800" dirty="0"/>
          </a:p>
        </p:txBody>
      </p:sp>
      <p:graphicFrame>
        <p:nvGraphicFramePr>
          <p:cNvPr id="2" name="Table 1"/>
          <p:cNvGraphicFramePr>
            <a:graphicFrameLocks noGrp="1"/>
          </p:cNvGraphicFramePr>
          <p:nvPr>
            <p:extLst>
              <p:ext uri="{D42A27DB-BD31-4B8C-83A1-F6EECF244321}">
                <p14:modId xmlns:p14="http://schemas.microsoft.com/office/powerpoint/2010/main" val="3010431379"/>
              </p:ext>
            </p:extLst>
          </p:nvPr>
        </p:nvGraphicFramePr>
        <p:xfrm>
          <a:off x="2483768" y="1629920"/>
          <a:ext cx="4687416" cy="1019553"/>
        </p:xfrm>
        <a:graphic>
          <a:graphicData uri="http://schemas.openxmlformats.org/drawingml/2006/table">
            <a:tbl>
              <a:tblPr firstRow="1" firstCol="1" bandRow="1">
                <a:tableStyleId>{D7AC3CCA-C797-4891-BE02-D94E43425B78}</a:tableStyleId>
              </a:tblPr>
              <a:tblGrid>
                <a:gridCol w="740889"/>
                <a:gridCol w="3946527"/>
              </a:tblGrid>
              <a:tr h="288033">
                <a:tc>
                  <a:txBody>
                    <a:bodyPr/>
                    <a:lstStyle/>
                    <a:p>
                      <a:pPr marL="0" marR="0">
                        <a:spcBef>
                          <a:spcPts val="0"/>
                        </a:spcBef>
                        <a:spcAft>
                          <a:spcPts val="0"/>
                        </a:spcAft>
                      </a:pPr>
                      <a:r>
                        <a:rPr lang="en-US" sz="1600" dirty="0">
                          <a:effectLst/>
                        </a:rPr>
                        <a:t>P1</a:t>
                      </a:r>
                      <a:endParaRPr lang="en-US" sz="1600" dirty="0">
                        <a:effectLst/>
                        <a:latin typeface="Times New Roman"/>
                        <a:ea typeface="MS Mincho"/>
                      </a:endParaRPr>
                    </a:p>
                  </a:txBody>
                  <a:tcPr marL="45720" marR="45720" marT="0" marB="0"/>
                </a:tc>
                <a:tc>
                  <a:txBody>
                    <a:bodyPr/>
                    <a:lstStyle/>
                    <a:p>
                      <a:pPr marL="0" marR="0">
                        <a:spcBef>
                          <a:spcPts val="0"/>
                        </a:spcBef>
                        <a:spcAft>
                          <a:spcPts val="0"/>
                        </a:spcAft>
                      </a:pPr>
                      <a:r>
                        <a:rPr lang="en-US" sz="1600" dirty="0">
                          <a:effectLst/>
                        </a:rPr>
                        <a:t>RCP 400 (See Note 7)</a:t>
                      </a:r>
                      <a:endParaRPr lang="en-US" sz="1600" dirty="0">
                        <a:effectLst/>
                        <a:latin typeface="Times New Roman"/>
                        <a:ea typeface="MS Mincho"/>
                      </a:endParaRPr>
                    </a:p>
                  </a:txBody>
                  <a:tcPr marL="45720" marR="45720" marT="0" marB="0"/>
                </a:tc>
              </a:tr>
              <a:tr h="198561">
                <a:tc>
                  <a:txBody>
                    <a:bodyPr/>
                    <a:lstStyle/>
                    <a:p>
                      <a:pPr marL="0" marR="0">
                        <a:spcBef>
                          <a:spcPts val="0"/>
                        </a:spcBef>
                        <a:spcAft>
                          <a:spcPts val="0"/>
                        </a:spcAft>
                      </a:pPr>
                      <a:r>
                        <a:rPr lang="en-US" sz="1600">
                          <a:effectLst/>
                        </a:rPr>
                        <a:t>P2</a:t>
                      </a:r>
                      <a:endParaRPr lang="en-US" sz="1600">
                        <a:effectLst/>
                        <a:latin typeface="Times New Roman"/>
                        <a:ea typeface="MS Mincho"/>
                      </a:endParaRPr>
                    </a:p>
                  </a:txBody>
                  <a:tcPr marL="45720" marR="45720" marT="0" marB="0"/>
                </a:tc>
                <a:tc>
                  <a:txBody>
                    <a:bodyPr/>
                    <a:lstStyle/>
                    <a:p>
                      <a:pPr marL="0" marR="0">
                        <a:spcBef>
                          <a:spcPts val="0"/>
                        </a:spcBef>
                        <a:spcAft>
                          <a:spcPts val="0"/>
                        </a:spcAft>
                      </a:pPr>
                      <a:r>
                        <a:rPr lang="en-US" sz="1600" b="1" dirty="0">
                          <a:effectLst/>
                        </a:rPr>
                        <a:t>RCP 240 (See Note 7)</a:t>
                      </a:r>
                      <a:endParaRPr lang="en-US" sz="1600" b="1" dirty="0">
                        <a:effectLst/>
                        <a:latin typeface="Times New Roman"/>
                        <a:ea typeface="MS Mincho"/>
                      </a:endParaRPr>
                    </a:p>
                  </a:txBody>
                  <a:tcPr marL="45720" marR="45720" marT="0" marB="0"/>
                </a:tc>
              </a:tr>
              <a:tr h="198561">
                <a:tc>
                  <a:txBody>
                    <a:bodyPr/>
                    <a:lstStyle/>
                    <a:p>
                      <a:pPr marL="0" marR="0">
                        <a:spcBef>
                          <a:spcPts val="0"/>
                        </a:spcBef>
                        <a:spcAft>
                          <a:spcPts val="0"/>
                        </a:spcAft>
                      </a:pPr>
                      <a:r>
                        <a:rPr lang="en-US" sz="1600">
                          <a:effectLst/>
                        </a:rPr>
                        <a:t>P3</a:t>
                      </a:r>
                      <a:endParaRPr lang="en-US" sz="1600">
                        <a:effectLst/>
                        <a:latin typeface="Times New Roman"/>
                        <a:ea typeface="MS Mincho"/>
                      </a:endParaRPr>
                    </a:p>
                  </a:txBody>
                  <a:tcPr marL="45720" marR="45720" marT="0" marB="0"/>
                </a:tc>
                <a:tc>
                  <a:txBody>
                    <a:bodyPr/>
                    <a:lstStyle/>
                    <a:p>
                      <a:pPr marL="0" marR="0">
                        <a:spcBef>
                          <a:spcPts val="0"/>
                        </a:spcBef>
                        <a:spcAft>
                          <a:spcPts val="0"/>
                        </a:spcAft>
                      </a:pPr>
                      <a:r>
                        <a:rPr lang="en-US" sz="1600" b="1" dirty="0">
                          <a:effectLst/>
                        </a:rPr>
                        <a:t>RCP 150 (See Note 7)</a:t>
                      </a:r>
                      <a:endParaRPr lang="en-US" sz="1600" b="1" dirty="0">
                        <a:effectLst/>
                        <a:latin typeface="Times New Roman"/>
                        <a:ea typeface="MS Mincho"/>
                      </a:endParaRPr>
                    </a:p>
                  </a:txBody>
                  <a:tcPr marL="45720" marR="45720" marT="0" marB="0"/>
                </a:tc>
              </a:tr>
              <a:tr h="198561">
                <a:tc>
                  <a:txBody>
                    <a:bodyPr/>
                    <a:lstStyle/>
                    <a:p>
                      <a:pPr marL="0" marR="0">
                        <a:spcBef>
                          <a:spcPts val="0"/>
                        </a:spcBef>
                        <a:spcAft>
                          <a:spcPts val="0"/>
                        </a:spcAft>
                      </a:pPr>
                      <a:r>
                        <a:rPr lang="en-US" sz="1600" dirty="0" smtClean="0">
                          <a:effectLst/>
                        </a:rPr>
                        <a:t>P4–P9</a:t>
                      </a:r>
                      <a:endParaRPr lang="en-US" sz="1600" dirty="0">
                        <a:effectLst/>
                        <a:latin typeface="Times New Roman"/>
                        <a:ea typeface="MS Mincho"/>
                      </a:endParaRPr>
                    </a:p>
                  </a:txBody>
                  <a:tcPr marL="45720" marR="45720" marT="0" marB="0"/>
                </a:tc>
                <a:tc>
                  <a:txBody>
                    <a:bodyPr/>
                    <a:lstStyle/>
                    <a:p>
                      <a:pPr marL="0" marR="0">
                        <a:spcBef>
                          <a:spcPts val="0"/>
                        </a:spcBef>
                        <a:spcAft>
                          <a:spcPts val="0"/>
                        </a:spcAft>
                      </a:pPr>
                      <a:r>
                        <a:rPr lang="en-US" sz="1600" b="1" dirty="0">
                          <a:effectLst/>
                        </a:rPr>
                        <a:t>Reserved for RCP (See Note 7)</a:t>
                      </a:r>
                      <a:endParaRPr lang="en-US" sz="1600" b="1" dirty="0">
                        <a:effectLst/>
                        <a:latin typeface="Times New Roman"/>
                        <a:ea typeface="MS Mincho"/>
                      </a:endParaRPr>
                    </a:p>
                  </a:txBody>
                  <a:tcPr marL="45720" marR="45720" marT="0" marB="0"/>
                </a:tc>
              </a:tr>
            </a:tbl>
          </a:graphicData>
        </a:graphic>
      </p:graphicFrame>
    </p:spTree>
    <p:extLst>
      <p:ext uri="{BB962C8B-B14F-4D97-AF65-F5344CB8AC3E}">
        <p14:creationId xmlns:p14="http://schemas.microsoft.com/office/powerpoint/2010/main" val="1967191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928662" y="1643050"/>
            <a:ext cx="7772400" cy="2143140"/>
          </a:xfrm>
          <a:noFill/>
        </p:spPr>
        <p:txBody>
          <a:bodyPr/>
          <a:lstStyle/>
          <a:p>
            <a:pPr eaLnBrk="1" hangingPunct="1"/>
            <a:r>
              <a:rPr lang="en-NZ" sz="3600" dirty="0" smtClean="0"/>
              <a:t>1 - Current ICAO provisions</a:t>
            </a:r>
            <a:endParaRPr lang="en-NZ" sz="4400" dirty="0" smtClean="0"/>
          </a:p>
        </p:txBody>
      </p:sp>
    </p:spTree>
    <p:extLst>
      <p:ext uri="{BB962C8B-B14F-4D97-AF65-F5344CB8AC3E}">
        <p14:creationId xmlns:p14="http://schemas.microsoft.com/office/powerpoint/2010/main" val="1427026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42875"/>
            <a:ext cx="9144000" cy="642938"/>
          </a:xfrm>
        </p:spPr>
        <p:txBody>
          <a:bodyPr/>
          <a:lstStyle/>
          <a:p>
            <a:pPr eaLnBrk="1" hangingPunct="1"/>
            <a:r>
              <a:rPr lang="en-US" sz="2400" dirty="0">
                <a:solidFill>
                  <a:schemeClr val="tx1"/>
                </a:solidFill>
              </a:rPr>
              <a:t>PBCS – </a:t>
            </a:r>
            <a:r>
              <a:rPr lang="en-US" sz="2400" dirty="0" smtClean="0">
                <a:solidFill>
                  <a:schemeClr val="tx1"/>
                </a:solidFill>
              </a:rPr>
              <a:t>Proposed PANS-ATM </a:t>
            </a:r>
            <a:r>
              <a:rPr lang="en-US" sz="2400" dirty="0">
                <a:solidFill>
                  <a:schemeClr val="tx1"/>
                </a:solidFill>
              </a:rPr>
              <a:t>Doc 4444 Amendments</a:t>
            </a:r>
            <a:endParaRPr lang="en-NZ" dirty="0" smtClean="0">
              <a:solidFill>
                <a:schemeClr val="tx1"/>
              </a:solidFill>
            </a:endParaRPr>
          </a:p>
        </p:txBody>
      </p:sp>
      <p:sp>
        <p:nvSpPr>
          <p:cNvPr id="15363" name="TextBox 6"/>
          <p:cNvSpPr txBox="1">
            <a:spLocks noChangeArrowheads="1"/>
          </p:cNvSpPr>
          <p:nvPr/>
        </p:nvSpPr>
        <p:spPr bwMode="auto">
          <a:xfrm>
            <a:off x="285750" y="1071563"/>
            <a:ext cx="8358188" cy="4494212"/>
          </a:xfrm>
          <a:prstGeom prst="rect">
            <a:avLst/>
          </a:prstGeom>
          <a:noFill/>
          <a:ln w="9525">
            <a:noFill/>
            <a:miter lim="800000"/>
            <a:headEnd/>
            <a:tailEnd/>
          </a:ln>
        </p:spPr>
        <p:txBody>
          <a:bodyPr>
            <a:spAutoFit/>
          </a:bodyPr>
          <a:lstStyle/>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eaLnBrk="1" hangingPunct="1">
              <a:buFont typeface="Arial" charset="0"/>
              <a:buChar char="•"/>
            </a:pPr>
            <a:endParaRPr lang="en-NZ" sz="2200" b="1">
              <a:solidFill>
                <a:schemeClr val="tx1"/>
              </a:solidFill>
            </a:endParaRPr>
          </a:p>
          <a:p>
            <a:pPr lvl="1"/>
            <a:r>
              <a:rPr lang="en-NZ" sz="2200">
                <a:solidFill>
                  <a:schemeClr val="tx1"/>
                </a:solidFill>
              </a:rPr>
              <a:t> </a:t>
            </a:r>
          </a:p>
        </p:txBody>
      </p:sp>
      <p:sp>
        <p:nvSpPr>
          <p:cNvPr id="18" name="TextBox 17"/>
          <p:cNvSpPr txBox="1"/>
          <p:nvPr/>
        </p:nvSpPr>
        <p:spPr>
          <a:xfrm>
            <a:off x="428596" y="1214422"/>
            <a:ext cx="8286808" cy="830997"/>
          </a:xfrm>
          <a:prstGeom prst="rect">
            <a:avLst/>
          </a:prstGeom>
          <a:noFill/>
        </p:spPr>
        <p:txBody>
          <a:bodyPr wrap="square" rtlCol="0">
            <a:spAutoFit/>
          </a:bodyPr>
          <a:lstStyle/>
          <a:p>
            <a:endParaRPr lang="en-NZ" sz="2400" dirty="0" smtClean="0"/>
          </a:p>
          <a:p>
            <a:pPr lvl="1" algn="ctr">
              <a:buFont typeface="Arial" pitchFamily="34" charset="0"/>
              <a:buChar char="•"/>
            </a:pPr>
            <a:endParaRPr lang="en-NZ" sz="2400" dirty="0"/>
          </a:p>
        </p:txBody>
      </p:sp>
      <p:sp>
        <p:nvSpPr>
          <p:cNvPr id="5" name="TextBox 4"/>
          <p:cNvSpPr txBox="1"/>
          <p:nvPr/>
        </p:nvSpPr>
        <p:spPr>
          <a:xfrm>
            <a:off x="0" y="1124744"/>
            <a:ext cx="9144000" cy="6955750"/>
          </a:xfrm>
          <a:prstGeom prst="rect">
            <a:avLst/>
          </a:prstGeom>
          <a:noFill/>
        </p:spPr>
        <p:txBody>
          <a:bodyPr wrap="square" rtlCol="0">
            <a:spAutoFit/>
          </a:bodyPr>
          <a:lstStyle/>
          <a:p>
            <a:pPr marL="800100" lvl="1" indent="-342900" eaLnBrk="1" hangingPunct="1">
              <a:buFont typeface="Arial" pitchFamily="34" charset="0"/>
              <a:buChar char="•"/>
            </a:pPr>
            <a:r>
              <a:rPr lang="en-US" sz="2400" b="1" dirty="0" smtClean="0">
                <a:solidFill>
                  <a:schemeClr val="tx1"/>
                </a:solidFill>
              </a:rPr>
              <a:t>Item 18 – other equipment</a:t>
            </a:r>
          </a:p>
          <a:p>
            <a:pPr lvl="2" eaLnBrk="1" hangingPunct="1"/>
            <a:endParaRPr lang="en-US" sz="2400" b="1" dirty="0" smtClean="0">
              <a:solidFill>
                <a:schemeClr val="tx1"/>
              </a:solidFill>
            </a:endParaRPr>
          </a:p>
          <a:p>
            <a:pPr marL="1200150" lvl="2" indent="-285750">
              <a:buFont typeface="Arial" pitchFamily="34" charset="0"/>
              <a:buChar char="•"/>
            </a:pPr>
            <a:r>
              <a:rPr lang="en-US" sz="1800" b="1" dirty="0">
                <a:solidFill>
                  <a:schemeClr val="tx1"/>
                </a:solidFill>
              </a:rPr>
              <a:t>COM/	Significant data related to communication equipment </a:t>
            </a:r>
            <a:r>
              <a:rPr lang="en-US" sz="1800" b="1" dirty="0" smtClean="0">
                <a:solidFill>
                  <a:schemeClr val="tx1"/>
                </a:solidFill>
              </a:rPr>
              <a:t>or </a:t>
            </a:r>
            <a:r>
              <a:rPr lang="en-US" sz="1800" b="1" dirty="0">
                <a:solidFill>
                  <a:schemeClr val="tx1"/>
                </a:solidFill>
              </a:rPr>
              <a:t>capabilities, other than </a:t>
            </a:r>
            <a:r>
              <a:rPr lang="en-US" sz="1800" b="1" dirty="0" smtClean="0">
                <a:solidFill>
                  <a:schemeClr val="tx1"/>
                </a:solidFill>
              </a:rPr>
              <a:t>specified </a:t>
            </a:r>
            <a:r>
              <a:rPr lang="en-US" sz="1800" b="1" dirty="0">
                <a:solidFill>
                  <a:schemeClr val="tx1"/>
                </a:solidFill>
              </a:rPr>
              <a:t>in Item 10 a), as required by the appropriate ATS authority.</a:t>
            </a:r>
          </a:p>
          <a:p>
            <a:pPr marL="1200150" lvl="2" indent="-285750">
              <a:buFont typeface="Arial" pitchFamily="34" charset="0"/>
              <a:buChar char="•"/>
            </a:pPr>
            <a:endParaRPr lang="en-US" sz="1800" b="1" dirty="0" smtClean="0">
              <a:solidFill>
                <a:schemeClr val="tx1"/>
              </a:solidFill>
            </a:endParaRPr>
          </a:p>
          <a:p>
            <a:pPr marL="1200150" lvl="2" indent="-285750">
              <a:buFont typeface="Arial" pitchFamily="34" charset="0"/>
              <a:buChar char="•"/>
            </a:pPr>
            <a:r>
              <a:rPr lang="en-US" sz="1800" b="1" dirty="0" smtClean="0">
                <a:solidFill>
                  <a:schemeClr val="tx1"/>
                </a:solidFill>
              </a:rPr>
              <a:t>DAT</a:t>
            </a:r>
            <a:r>
              <a:rPr lang="en-US" sz="1800" b="1" dirty="0">
                <a:solidFill>
                  <a:schemeClr val="tx1"/>
                </a:solidFill>
              </a:rPr>
              <a:t>/	Significant data related to data communications equipment </a:t>
            </a:r>
            <a:r>
              <a:rPr lang="en-US" sz="1800" b="1" dirty="0" smtClean="0">
                <a:solidFill>
                  <a:schemeClr val="tx1"/>
                </a:solidFill>
              </a:rPr>
              <a:t>or </a:t>
            </a:r>
            <a:r>
              <a:rPr lang="en-US" sz="1800" b="1" dirty="0">
                <a:solidFill>
                  <a:schemeClr val="tx1"/>
                </a:solidFill>
              </a:rPr>
              <a:t>capabilities, other than </a:t>
            </a:r>
            <a:r>
              <a:rPr lang="en-US" sz="1800" b="1" dirty="0" smtClean="0">
                <a:solidFill>
                  <a:schemeClr val="tx1"/>
                </a:solidFill>
              </a:rPr>
              <a:t>specified </a:t>
            </a:r>
            <a:r>
              <a:rPr lang="en-US" sz="1800" b="1" dirty="0">
                <a:solidFill>
                  <a:schemeClr val="tx1"/>
                </a:solidFill>
              </a:rPr>
              <a:t>in 10 a), as required by the appropriate ATS authority.</a:t>
            </a:r>
          </a:p>
          <a:p>
            <a:pPr marL="1200150" lvl="2" indent="-285750">
              <a:buFont typeface="Arial" pitchFamily="34" charset="0"/>
              <a:buChar char="•"/>
            </a:pPr>
            <a:endParaRPr lang="en-US" sz="1800" b="1" dirty="0" smtClean="0">
              <a:solidFill>
                <a:schemeClr val="tx1"/>
              </a:solidFill>
            </a:endParaRPr>
          </a:p>
          <a:p>
            <a:pPr marL="1200150" lvl="2" indent="-285750">
              <a:buFont typeface="Arial" pitchFamily="34" charset="0"/>
              <a:buChar char="•"/>
            </a:pPr>
            <a:r>
              <a:rPr lang="en-US" sz="1800" b="1" dirty="0" smtClean="0">
                <a:solidFill>
                  <a:schemeClr val="tx1"/>
                </a:solidFill>
              </a:rPr>
              <a:t>SUR</a:t>
            </a:r>
            <a:r>
              <a:rPr lang="en-US" sz="1800" b="1" dirty="0">
                <a:solidFill>
                  <a:schemeClr val="tx1"/>
                </a:solidFill>
              </a:rPr>
              <a:t>/	Significant data related to surveillance equipment </a:t>
            </a:r>
            <a:r>
              <a:rPr lang="en-US" sz="1800" b="1" dirty="0" smtClean="0">
                <a:solidFill>
                  <a:schemeClr val="tx1"/>
                </a:solidFill>
              </a:rPr>
              <a:t>or </a:t>
            </a:r>
            <a:r>
              <a:rPr lang="en-US" sz="1800" b="1" dirty="0">
                <a:solidFill>
                  <a:schemeClr val="tx1"/>
                </a:solidFill>
              </a:rPr>
              <a:t>capabilities, other than </a:t>
            </a:r>
            <a:r>
              <a:rPr lang="en-US" sz="1800" b="1" dirty="0" smtClean="0">
                <a:solidFill>
                  <a:schemeClr val="tx1"/>
                </a:solidFill>
              </a:rPr>
              <a:t>specified </a:t>
            </a:r>
            <a:r>
              <a:rPr lang="en-US" sz="1800" b="1" dirty="0">
                <a:solidFill>
                  <a:schemeClr val="tx1"/>
                </a:solidFill>
              </a:rPr>
              <a:t>in Item 10 b), as required by the appropriate ATS authority.  Indicate RSP400 or RSP180 under this indicator, when D1 is filed in Item 10b.</a:t>
            </a:r>
          </a:p>
          <a:p>
            <a:r>
              <a:rPr lang="en-US" dirty="0"/>
              <a:t> </a:t>
            </a:r>
          </a:p>
          <a:p>
            <a:pPr marL="800100" lvl="1" indent="-342900" eaLnBrk="1" hangingPunct="1">
              <a:buFont typeface="Arial" pitchFamily="34" charset="0"/>
              <a:buChar char="•"/>
            </a:pPr>
            <a:endParaRPr lang="en-US" sz="2400" b="1" dirty="0" smtClean="0">
              <a:solidFill>
                <a:schemeClr val="tx1"/>
              </a:solidFill>
            </a:endParaRPr>
          </a:p>
          <a:p>
            <a:pPr eaLnBrk="1" hangingPunct="1">
              <a:buFont typeface="Arial" pitchFamily="34" charset="0"/>
              <a:buChar char="•"/>
            </a:pPr>
            <a:endParaRPr lang="en-US" sz="2400" b="1" dirty="0" smtClean="0">
              <a:solidFill>
                <a:schemeClr val="tx1"/>
              </a:solidFill>
            </a:endParaRPr>
          </a:p>
          <a:p>
            <a:pPr eaLnBrk="1" hangingPunct="1"/>
            <a:r>
              <a:rPr lang="en-US" sz="800" b="1" dirty="0" smtClean="0">
                <a:solidFill>
                  <a:schemeClr val="tx1"/>
                </a:solidFill>
              </a:rPr>
              <a:t>         	</a:t>
            </a:r>
          </a:p>
          <a:p>
            <a:pPr eaLnBrk="1" hangingPunct="1"/>
            <a:r>
              <a:rPr lang="en-US" sz="2400" b="1" i="1" dirty="0">
                <a:solidFill>
                  <a:schemeClr val="tx1"/>
                </a:solidFill>
              </a:rPr>
              <a:t>	</a:t>
            </a:r>
            <a:endParaRPr lang="en-US" sz="2400" b="1" i="1" dirty="0" smtClean="0">
              <a:solidFill>
                <a:schemeClr val="tx1"/>
              </a:solidFill>
            </a:endParaRPr>
          </a:p>
          <a:p>
            <a:pPr eaLnBrk="1" hangingPunct="1"/>
            <a:r>
              <a:rPr lang="en-US" sz="2400" b="1" i="1" dirty="0">
                <a:solidFill>
                  <a:schemeClr val="tx1"/>
                </a:solidFill>
              </a:rPr>
              <a:t>	</a:t>
            </a:r>
            <a:endParaRPr lang="en-US" sz="800" b="1" i="1" dirty="0">
              <a:solidFill>
                <a:schemeClr val="tx1"/>
              </a:solidFill>
            </a:endParaRPr>
          </a:p>
          <a:p>
            <a:pPr eaLnBrk="1" hangingPunct="1"/>
            <a:r>
              <a:rPr lang="en-US" sz="2400" b="1" i="1" dirty="0" smtClean="0">
                <a:solidFill>
                  <a:schemeClr val="tx1"/>
                </a:solidFill>
              </a:rPr>
              <a:t>	</a:t>
            </a:r>
            <a:endParaRPr lang="en-US" sz="800" b="1" dirty="0" smtClean="0">
              <a:latin typeface="Arial" pitchFamily="34" charset="0"/>
              <a:cs typeface="Arial" pitchFamily="34" charset="0"/>
            </a:endParaRPr>
          </a:p>
          <a:p>
            <a:pPr eaLnBrk="1" hangingPunct="1"/>
            <a:endParaRPr lang="en-NZ" sz="1800" dirty="0"/>
          </a:p>
        </p:txBody>
      </p:sp>
    </p:spTree>
    <p:extLst>
      <p:ext uri="{BB962C8B-B14F-4D97-AF65-F5344CB8AC3E}">
        <p14:creationId xmlns:p14="http://schemas.microsoft.com/office/powerpoint/2010/main" val="1403514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827584" y="1643050"/>
            <a:ext cx="7488832" cy="2143140"/>
          </a:xfrm>
          <a:noFill/>
        </p:spPr>
        <p:txBody>
          <a:bodyPr/>
          <a:lstStyle/>
          <a:p>
            <a:pPr algn="ctr" eaLnBrk="1" hangingPunct="1"/>
            <a:r>
              <a:rPr lang="en-NZ" sz="3600" dirty="0" smtClean="0"/>
              <a:t>2 – OPLINKP proposals for amendment</a:t>
            </a:r>
            <a:br>
              <a:rPr lang="en-NZ" sz="3600" dirty="0" smtClean="0"/>
            </a:br>
            <a:r>
              <a:rPr lang="en-NZ" sz="3600" dirty="0" smtClean="0"/>
              <a:t> Annex 6, Annex 11</a:t>
            </a:r>
            <a:endParaRPr lang="en-NZ" sz="4400" dirty="0" smtClean="0"/>
          </a:p>
        </p:txBody>
      </p:sp>
    </p:spTree>
    <p:extLst>
      <p:ext uri="{BB962C8B-B14F-4D97-AF65-F5344CB8AC3E}">
        <p14:creationId xmlns:p14="http://schemas.microsoft.com/office/powerpoint/2010/main" val="2586426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42875"/>
            <a:ext cx="9144000" cy="642938"/>
          </a:xfrm>
        </p:spPr>
        <p:txBody>
          <a:bodyPr/>
          <a:lstStyle/>
          <a:p>
            <a:pPr eaLnBrk="1" hangingPunct="1"/>
            <a:r>
              <a:rPr lang="en-US" sz="2400" dirty="0" smtClean="0">
                <a:solidFill>
                  <a:schemeClr val="tx1"/>
                </a:solidFill>
              </a:rPr>
              <a:t>PBC - proposed amendments Annex 6, Annex 11</a:t>
            </a:r>
            <a:endParaRPr lang="en-NZ" sz="2400" dirty="0" smtClean="0">
              <a:solidFill>
                <a:schemeClr val="tx1"/>
              </a:solidFill>
            </a:endParaRPr>
          </a:p>
        </p:txBody>
      </p:sp>
      <p:sp>
        <p:nvSpPr>
          <p:cNvPr id="4099" name="Rectangle 3"/>
          <p:cNvSpPr>
            <a:spLocks noGrp="1" noChangeArrowheads="1"/>
          </p:cNvSpPr>
          <p:nvPr>
            <p:ph idx="1"/>
          </p:nvPr>
        </p:nvSpPr>
        <p:spPr>
          <a:xfrm>
            <a:off x="0" y="980729"/>
            <a:ext cx="9143999" cy="4734272"/>
          </a:xfrm>
        </p:spPr>
        <p:txBody>
          <a:bodyPr/>
          <a:lstStyle/>
          <a:p>
            <a:pPr eaLnBrk="1" hangingPunct="1"/>
            <a:endParaRPr lang="en-US" sz="900" b="1" dirty="0" smtClean="0">
              <a:solidFill>
                <a:schemeClr val="bg2"/>
              </a:solidFill>
            </a:endParaRPr>
          </a:p>
          <a:p>
            <a:pPr lvl="1"/>
            <a:r>
              <a:rPr lang="en-US" sz="2400" b="1" dirty="0"/>
              <a:t>The </a:t>
            </a:r>
            <a:r>
              <a:rPr lang="en-US" sz="2400" b="1" i="1" dirty="0"/>
              <a:t>Operation of Aircraft</a:t>
            </a:r>
            <a:r>
              <a:rPr lang="en-US" sz="2400" b="1" dirty="0"/>
              <a:t> (Annex 6) and </a:t>
            </a:r>
            <a:r>
              <a:rPr lang="en-US" sz="2400" b="1" i="1" dirty="0"/>
              <a:t>Air Traffic Services</a:t>
            </a:r>
            <a:r>
              <a:rPr lang="en-US" sz="2400" b="1" dirty="0"/>
              <a:t> (Annex 11), are appropriate for providing the standards concerning the implementation of PBCS. </a:t>
            </a:r>
            <a:endParaRPr lang="en-US" sz="2400" b="1" dirty="0" smtClean="0"/>
          </a:p>
          <a:p>
            <a:pPr lvl="1"/>
            <a:r>
              <a:rPr lang="en-US" sz="2400" b="1" dirty="0" smtClean="0"/>
              <a:t>The </a:t>
            </a:r>
            <a:r>
              <a:rPr lang="en-US" sz="2400" b="1" i="1" dirty="0"/>
              <a:t>Performance-Based Communication and Surveillance (PBCS) Manual</a:t>
            </a:r>
            <a:r>
              <a:rPr lang="en-US" sz="2400" b="1" dirty="0"/>
              <a:t> (Doc 9869) will provide guidance material appropriate for the standards</a:t>
            </a:r>
            <a:r>
              <a:rPr lang="en-US" sz="2400" b="1" dirty="0" smtClean="0"/>
              <a:t>.</a:t>
            </a:r>
          </a:p>
          <a:p>
            <a:pPr lvl="1"/>
            <a:endParaRPr lang="en-US" sz="800" b="1" dirty="0" smtClean="0"/>
          </a:p>
          <a:p>
            <a:pPr marL="457200" lvl="1" indent="0">
              <a:buNone/>
            </a:pPr>
            <a:r>
              <a:rPr lang="en-NZ" b="1" i="1" dirty="0"/>
              <a:t>Note: Doc 9869 Manual of RCP to be renamed PBCS </a:t>
            </a:r>
            <a:r>
              <a:rPr lang="en-NZ" b="1" i="1" dirty="0" smtClean="0"/>
              <a:t>Manual</a:t>
            </a:r>
          </a:p>
          <a:p>
            <a:pPr marL="457200" lvl="1" indent="0">
              <a:buNone/>
            </a:pPr>
            <a:endParaRPr lang="en-US" sz="800" b="1" i="1" dirty="0"/>
          </a:p>
          <a:p>
            <a:pPr lvl="1"/>
            <a:r>
              <a:rPr lang="en-US" sz="2400" b="1" dirty="0" smtClean="0"/>
              <a:t>OPLINKP </a:t>
            </a:r>
            <a:r>
              <a:rPr lang="en-US" sz="2400" b="1" dirty="0"/>
              <a:t>proposes the amendments be published as soon as possible, preferably no later than 2014, to support the North Atlantic PBCS Implementation Plan and PBCS initiatives planned in other ICAO Regions.</a:t>
            </a:r>
          </a:p>
          <a:p>
            <a:pPr marL="0" indent="0" eaLnBrk="1" hangingPunct="1">
              <a:buNone/>
            </a:pPr>
            <a:endParaRPr lang="en-US" sz="2400" b="1" i="1" dirty="0" smtClean="0">
              <a:solidFill>
                <a:schemeClr val="bg2"/>
              </a:solidFill>
            </a:endParaRPr>
          </a:p>
          <a:p>
            <a:pPr eaLnBrk="1" hangingPunct="1">
              <a:buNone/>
            </a:pPr>
            <a:endParaRPr lang="en-US" sz="2400" b="1" dirty="0" smtClean="0">
              <a:solidFill>
                <a:schemeClr val="bg2"/>
              </a:solidFill>
            </a:endParaRP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2469409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42875"/>
            <a:ext cx="9144000" cy="642938"/>
          </a:xfrm>
        </p:spPr>
        <p:txBody>
          <a:bodyPr/>
          <a:lstStyle/>
          <a:p>
            <a:pPr eaLnBrk="1" hangingPunct="1"/>
            <a:r>
              <a:rPr lang="en-US" sz="2400" dirty="0" smtClean="0">
                <a:solidFill>
                  <a:schemeClr val="tx1"/>
                </a:solidFill>
              </a:rPr>
              <a:t>PBC - proposed amendments Annex 6, Annex 11</a:t>
            </a:r>
            <a:endParaRPr lang="en-NZ" sz="2400" dirty="0" smtClean="0">
              <a:solidFill>
                <a:schemeClr val="tx1"/>
              </a:solidFill>
            </a:endParaRPr>
          </a:p>
        </p:txBody>
      </p:sp>
      <p:sp>
        <p:nvSpPr>
          <p:cNvPr id="4099" name="Rectangle 3"/>
          <p:cNvSpPr>
            <a:spLocks noGrp="1" noChangeArrowheads="1"/>
          </p:cNvSpPr>
          <p:nvPr>
            <p:ph idx="1"/>
          </p:nvPr>
        </p:nvSpPr>
        <p:spPr>
          <a:xfrm>
            <a:off x="0" y="980729"/>
            <a:ext cx="9143999" cy="4734272"/>
          </a:xfrm>
        </p:spPr>
        <p:txBody>
          <a:bodyPr/>
          <a:lstStyle/>
          <a:p>
            <a:pPr eaLnBrk="1" hangingPunct="1"/>
            <a:endParaRPr lang="en-US" sz="900" b="1" dirty="0" smtClean="0">
              <a:solidFill>
                <a:schemeClr val="bg2"/>
              </a:solidFill>
            </a:endParaRPr>
          </a:p>
          <a:p>
            <a:r>
              <a:rPr lang="en-US" sz="2400" b="1" dirty="0" smtClean="0"/>
              <a:t>The amendments include:</a:t>
            </a:r>
          </a:p>
          <a:p>
            <a:pPr lvl="1"/>
            <a:r>
              <a:rPr lang="en-US" sz="2400" b="1" dirty="0" smtClean="0"/>
              <a:t>the </a:t>
            </a:r>
            <a:r>
              <a:rPr lang="en-US" sz="2400" b="1" dirty="0"/>
              <a:t>standards associated with PBCS, similar to the standards for performance-based navigation (PBN), and refer to guidance material contained in Doc 9869</a:t>
            </a:r>
            <a:r>
              <a:rPr lang="en-US" sz="2400" b="1" dirty="0" smtClean="0"/>
              <a:t>.</a:t>
            </a:r>
          </a:p>
          <a:p>
            <a:pPr marL="457200" lvl="1" indent="0">
              <a:buNone/>
            </a:pPr>
            <a:r>
              <a:rPr lang="en-NZ" b="1" i="1" dirty="0" smtClean="0"/>
              <a:t>Note 1: only a proposed  amendment to Annex 6 Part 1 – International Commercial Air Transport  - Aeroplanes has been developed at this stage</a:t>
            </a:r>
          </a:p>
          <a:p>
            <a:pPr marL="457200" lvl="1" indent="0">
              <a:buNone/>
            </a:pPr>
            <a:r>
              <a:rPr lang="en-NZ" b="1" i="1" dirty="0" smtClean="0"/>
              <a:t>Note 2: amendments assume modifications to Doc 9869 per OPLINKP proposals  (refer section 3 below)</a:t>
            </a:r>
          </a:p>
          <a:p>
            <a:pPr marL="800100" lvl="1"/>
            <a:r>
              <a:rPr lang="en-US" b="1" dirty="0"/>
              <a:t>Annex 6 and Annex 11, </a:t>
            </a:r>
            <a:r>
              <a:rPr lang="en-US" b="1" dirty="0" smtClean="0"/>
              <a:t>acronyms, publications </a:t>
            </a:r>
            <a:r>
              <a:rPr lang="en-US" b="1" dirty="0"/>
              <a:t>and </a:t>
            </a:r>
            <a:r>
              <a:rPr lang="en-US" b="1" dirty="0" smtClean="0"/>
              <a:t>Definitions</a:t>
            </a:r>
            <a:r>
              <a:rPr lang="en-US" b="1" dirty="0"/>
              <a:t>, were amended to add terms, revise existing terms and publication titles related to </a:t>
            </a:r>
            <a:r>
              <a:rPr lang="en-US" b="1" dirty="0" smtClean="0"/>
              <a:t>PBC </a:t>
            </a:r>
            <a:r>
              <a:rPr lang="en-US" b="1" dirty="0"/>
              <a:t>and </a:t>
            </a:r>
            <a:r>
              <a:rPr lang="en-US" b="1" dirty="0" smtClean="0"/>
              <a:t>PBS. </a:t>
            </a:r>
            <a:endParaRPr lang="en-US" b="1" i="1" dirty="0" smtClean="0"/>
          </a:p>
          <a:p>
            <a:pPr lvl="1"/>
            <a:endParaRPr lang="en-US" sz="2400" b="1" dirty="0"/>
          </a:p>
          <a:p>
            <a:pPr marL="0" indent="0" eaLnBrk="1" hangingPunct="1">
              <a:buNone/>
            </a:pPr>
            <a:endParaRPr lang="en-US" sz="2400" b="1" i="1" dirty="0" smtClean="0">
              <a:solidFill>
                <a:schemeClr val="bg2"/>
              </a:solidFill>
            </a:endParaRPr>
          </a:p>
          <a:p>
            <a:pPr eaLnBrk="1" hangingPunct="1">
              <a:buNone/>
            </a:pPr>
            <a:endParaRPr lang="en-US" sz="2400" b="1" dirty="0" smtClean="0">
              <a:solidFill>
                <a:schemeClr val="bg2"/>
              </a:solidFill>
            </a:endParaRP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2434196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42875"/>
            <a:ext cx="9144000" cy="642938"/>
          </a:xfrm>
        </p:spPr>
        <p:txBody>
          <a:bodyPr/>
          <a:lstStyle/>
          <a:p>
            <a:pPr eaLnBrk="1" hangingPunct="1"/>
            <a:r>
              <a:rPr lang="en-US" sz="2400" dirty="0" smtClean="0">
                <a:solidFill>
                  <a:schemeClr val="tx1"/>
                </a:solidFill>
              </a:rPr>
              <a:t>PBC - proposed amendments Annex 6, Annex 11</a:t>
            </a:r>
            <a:endParaRPr lang="en-NZ" sz="2400" dirty="0" smtClean="0">
              <a:solidFill>
                <a:schemeClr val="tx1"/>
              </a:solidFill>
            </a:endParaRPr>
          </a:p>
        </p:txBody>
      </p:sp>
      <p:sp>
        <p:nvSpPr>
          <p:cNvPr id="4099" name="Rectangle 3"/>
          <p:cNvSpPr>
            <a:spLocks noGrp="1" noChangeArrowheads="1"/>
          </p:cNvSpPr>
          <p:nvPr>
            <p:ph idx="1"/>
          </p:nvPr>
        </p:nvSpPr>
        <p:spPr>
          <a:xfrm>
            <a:off x="0" y="836712"/>
            <a:ext cx="9143999" cy="4734272"/>
          </a:xfrm>
        </p:spPr>
        <p:txBody>
          <a:bodyPr/>
          <a:lstStyle/>
          <a:p>
            <a:pPr eaLnBrk="1" hangingPunct="1"/>
            <a:endParaRPr lang="en-US" sz="900" b="1" dirty="0" smtClean="0">
              <a:solidFill>
                <a:schemeClr val="bg2"/>
              </a:solidFill>
            </a:endParaRPr>
          </a:p>
          <a:p>
            <a:r>
              <a:rPr lang="en-US" sz="2400" b="1" dirty="0" smtClean="0"/>
              <a:t>The amendments include:</a:t>
            </a:r>
          </a:p>
          <a:p>
            <a:pPr lvl="1"/>
            <a:r>
              <a:rPr lang="en-US" sz="2400" b="1" dirty="0"/>
              <a:t>Annex 6, Chapter 7, </a:t>
            </a:r>
            <a:r>
              <a:rPr lang="en-US" sz="2400" b="1" dirty="0" err="1"/>
              <a:t>Aeroplane</a:t>
            </a:r>
            <a:r>
              <a:rPr lang="en-US" sz="2400" b="1" dirty="0"/>
              <a:t> Communications and Navigation Equipment, was amended to revise existing provisions from RCP to PBC, similar to PBN and to add provisions for surveillance equipment and PBS.</a:t>
            </a:r>
          </a:p>
          <a:p>
            <a:pPr lvl="1"/>
            <a:r>
              <a:rPr lang="en-US" sz="2400" b="1" dirty="0"/>
              <a:t>Annex 6, Chapter 7, </a:t>
            </a:r>
            <a:r>
              <a:rPr lang="en-US" sz="2400" b="1" dirty="0" smtClean="0"/>
              <a:t>amended </a:t>
            </a:r>
            <a:r>
              <a:rPr lang="en-US" sz="2400" b="1" dirty="0"/>
              <a:t>to include a provision that the State, prior to granting authorization to operators for RCP and RSP operations, should ensure adequate programs are in place to monitor for continued operational safety.  These programs would include monitoring </a:t>
            </a:r>
            <a:r>
              <a:rPr lang="en-US" sz="2400" b="1" dirty="0" smtClean="0"/>
              <a:t>against </a:t>
            </a:r>
            <a:r>
              <a:rPr lang="en-US" sz="2400" b="1" dirty="0"/>
              <a:t>RCP/RSP specifications and corrective </a:t>
            </a:r>
            <a:r>
              <a:rPr lang="en-US" sz="2400" b="1" dirty="0" smtClean="0"/>
              <a:t>actions.  </a:t>
            </a:r>
            <a:endParaRPr lang="en-US" sz="2400" b="1" dirty="0"/>
          </a:p>
        </p:txBody>
      </p:sp>
    </p:spTree>
    <p:extLst>
      <p:ext uri="{BB962C8B-B14F-4D97-AF65-F5344CB8AC3E}">
        <p14:creationId xmlns:p14="http://schemas.microsoft.com/office/powerpoint/2010/main" val="3064638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42875"/>
            <a:ext cx="9144000" cy="642938"/>
          </a:xfrm>
        </p:spPr>
        <p:txBody>
          <a:bodyPr/>
          <a:lstStyle/>
          <a:p>
            <a:pPr eaLnBrk="1" hangingPunct="1"/>
            <a:r>
              <a:rPr lang="en-US" sz="2400" dirty="0" smtClean="0">
                <a:solidFill>
                  <a:schemeClr val="tx1"/>
                </a:solidFill>
              </a:rPr>
              <a:t>PBC - proposed amendments Annex 6, Annex 11</a:t>
            </a:r>
            <a:endParaRPr lang="en-NZ" sz="2400" dirty="0" smtClean="0">
              <a:solidFill>
                <a:schemeClr val="tx1"/>
              </a:solidFill>
            </a:endParaRPr>
          </a:p>
        </p:txBody>
      </p:sp>
      <p:sp>
        <p:nvSpPr>
          <p:cNvPr id="4099" name="Rectangle 3"/>
          <p:cNvSpPr>
            <a:spLocks noGrp="1" noChangeArrowheads="1"/>
          </p:cNvSpPr>
          <p:nvPr>
            <p:ph idx="1"/>
          </p:nvPr>
        </p:nvSpPr>
        <p:spPr>
          <a:xfrm>
            <a:off x="0" y="980729"/>
            <a:ext cx="9143999" cy="4734272"/>
          </a:xfrm>
        </p:spPr>
        <p:txBody>
          <a:bodyPr/>
          <a:lstStyle/>
          <a:p>
            <a:pPr eaLnBrk="1" hangingPunct="1"/>
            <a:endParaRPr lang="en-US" sz="900" b="1" dirty="0" smtClean="0">
              <a:solidFill>
                <a:schemeClr val="bg2"/>
              </a:solidFill>
            </a:endParaRPr>
          </a:p>
          <a:p>
            <a:r>
              <a:rPr lang="en-US" sz="2400" b="1" dirty="0" smtClean="0"/>
              <a:t>The amendments include:</a:t>
            </a:r>
          </a:p>
          <a:p>
            <a:pPr lvl="1"/>
            <a:r>
              <a:rPr lang="en-US" sz="2400" b="1" dirty="0" smtClean="0"/>
              <a:t>Annex </a:t>
            </a:r>
            <a:r>
              <a:rPr lang="en-US" sz="2400" b="1" dirty="0"/>
              <a:t>6, Appendix 6, Air Operator Certificate (AOC), was amended to include provisions for PBCS in the operations specifications layout.</a:t>
            </a:r>
          </a:p>
          <a:p>
            <a:pPr lvl="1"/>
            <a:r>
              <a:rPr lang="en-US" sz="2400" b="1" dirty="0"/>
              <a:t>Annex 11, Chapter 2, General, was amended to revise existing provisions from RCP to PBC, similar to PBN and to add provisions for surveillance equipment and PBS. </a:t>
            </a:r>
            <a:endParaRPr lang="en-US" sz="2400" b="1" dirty="0" smtClean="0"/>
          </a:p>
          <a:p>
            <a:endParaRPr lang="en-NZ" sz="2400" b="1" dirty="0" smtClean="0"/>
          </a:p>
          <a:p>
            <a:pPr eaLnBrk="1" hangingPunct="1"/>
            <a:endParaRPr lang="en-NZ" sz="2400" dirty="0" smtClean="0">
              <a:solidFill>
                <a:schemeClr val="bg2"/>
              </a:solidFill>
            </a:endParaRPr>
          </a:p>
        </p:txBody>
      </p:sp>
    </p:spTree>
    <p:extLst>
      <p:ext uri="{BB962C8B-B14F-4D97-AF65-F5344CB8AC3E}">
        <p14:creationId xmlns:p14="http://schemas.microsoft.com/office/powerpoint/2010/main" val="1085436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42875"/>
            <a:ext cx="9144000" cy="642938"/>
          </a:xfrm>
        </p:spPr>
        <p:txBody>
          <a:bodyPr/>
          <a:lstStyle/>
          <a:p>
            <a:pPr eaLnBrk="1" hangingPunct="1"/>
            <a:r>
              <a:rPr lang="en-US" sz="2400" dirty="0" smtClean="0">
                <a:solidFill>
                  <a:schemeClr val="tx1"/>
                </a:solidFill>
              </a:rPr>
              <a:t>PBC - proposed amendments Annex 6, Annex 11</a:t>
            </a:r>
            <a:endParaRPr lang="en-NZ" sz="2400" dirty="0" smtClean="0">
              <a:solidFill>
                <a:schemeClr val="tx1"/>
              </a:solidFill>
            </a:endParaRPr>
          </a:p>
        </p:txBody>
      </p:sp>
      <p:sp>
        <p:nvSpPr>
          <p:cNvPr id="4099" name="Rectangle 3"/>
          <p:cNvSpPr>
            <a:spLocks noGrp="1" noChangeArrowheads="1"/>
          </p:cNvSpPr>
          <p:nvPr>
            <p:ph idx="1"/>
          </p:nvPr>
        </p:nvSpPr>
        <p:spPr>
          <a:xfrm>
            <a:off x="0" y="980729"/>
            <a:ext cx="9143999" cy="4734272"/>
          </a:xfrm>
        </p:spPr>
        <p:txBody>
          <a:bodyPr/>
          <a:lstStyle/>
          <a:p>
            <a:pPr eaLnBrk="1" hangingPunct="1"/>
            <a:endParaRPr lang="en-US" sz="900" b="1" dirty="0" smtClean="0">
              <a:solidFill>
                <a:schemeClr val="bg2"/>
              </a:solidFill>
            </a:endParaRPr>
          </a:p>
          <a:p>
            <a:r>
              <a:rPr lang="en-US" sz="2400" b="1" dirty="0" smtClean="0"/>
              <a:t>The amendments include:</a:t>
            </a:r>
          </a:p>
          <a:p>
            <a:pPr lvl="1"/>
            <a:r>
              <a:rPr lang="en-US" sz="2400" b="1" dirty="0" smtClean="0"/>
              <a:t>Annex </a:t>
            </a:r>
            <a:r>
              <a:rPr lang="en-US" sz="2400" b="1" dirty="0"/>
              <a:t>11, Chapter 3, Air Traffic Control Service, was amended to include a provision to establish a program, on a regional basis, for monitoring the performance of the communication and surveillance infrastructure and participating aircraft against the appropriate RCP and RSP specifications.</a:t>
            </a:r>
          </a:p>
          <a:p>
            <a:pPr lvl="1"/>
            <a:r>
              <a:rPr lang="en-US" sz="2400" b="1" dirty="0"/>
              <a:t>Annex 11, Chapter 3, as also amended to include provisions for surveillance equipment and prescription of RSP specifications for performance-based surveillance.</a:t>
            </a:r>
          </a:p>
          <a:p>
            <a:pPr marL="0" indent="0" eaLnBrk="1" hangingPunct="1">
              <a:buNone/>
            </a:pPr>
            <a:endParaRPr lang="en-US" sz="2400" b="1" i="1" dirty="0" smtClean="0">
              <a:solidFill>
                <a:schemeClr val="bg2"/>
              </a:solidFill>
            </a:endParaRPr>
          </a:p>
          <a:p>
            <a:pPr eaLnBrk="1" hangingPunct="1">
              <a:buNone/>
            </a:pPr>
            <a:endParaRPr lang="en-US" sz="2400" b="1" dirty="0" smtClean="0">
              <a:solidFill>
                <a:schemeClr val="bg2"/>
              </a:solidFill>
            </a:endParaRPr>
          </a:p>
          <a:p>
            <a:pPr eaLnBrk="1" hangingPunct="1"/>
            <a:endParaRPr lang="en-US" sz="2400" b="1" dirty="0" smtClean="0">
              <a:solidFill>
                <a:schemeClr val="bg2"/>
              </a:solidFill>
            </a:endParaRPr>
          </a:p>
          <a:p>
            <a:pPr lvl="1" eaLnBrk="1" hangingPunct="1"/>
            <a:endParaRPr lang="en-NZ" sz="2400" b="1" dirty="0" smtClean="0">
              <a:solidFill>
                <a:schemeClr val="bg2"/>
              </a:solidFill>
            </a:endParaRPr>
          </a:p>
          <a:p>
            <a:pPr eaLnBrk="1" hangingPunct="1"/>
            <a:endParaRPr lang="en-US" sz="2400" b="1" dirty="0" smtClean="0">
              <a:solidFill>
                <a:schemeClr val="bg2"/>
              </a:solidFill>
            </a:endParaRPr>
          </a:p>
          <a:p>
            <a:pPr lvl="2" eaLnBrk="1" hangingPunct="1"/>
            <a:endParaRPr lang="en-NZ" sz="2400" b="1" dirty="0" smtClean="0"/>
          </a:p>
          <a:p>
            <a:pPr lvl="2" eaLnBrk="1" hangingPunct="1"/>
            <a:endParaRPr lang="en-US" sz="2400" b="1" dirty="0" smtClean="0"/>
          </a:p>
          <a:p>
            <a:endParaRPr lang="en-NZ" sz="2400" b="1" dirty="0" smtClean="0"/>
          </a:p>
          <a:p>
            <a:pPr eaLnBrk="1" hangingPunct="1"/>
            <a:endParaRPr lang="en-NZ" sz="2400" dirty="0" smtClean="0">
              <a:solidFill>
                <a:schemeClr val="bg2"/>
              </a:solidFill>
            </a:endParaRPr>
          </a:p>
        </p:txBody>
      </p:sp>
    </p:spTree>
    <p:extLst>
      <p:ext uri="{BB962C8B-B14F-4D97-AF65-F5344CB8AC3E}">
        <p14:creationId xmlns:p14="http://schemas.microsoft.com/office/powerpoint/2010/main" val="1147570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42875"/>
            <a:ext cx="9144000" cy="642938"/>
          </a:xfrm>
        </p:spPr>
        <p:txBody>
          <a:bodyPr/>
          <a:lstStyle/>
          <a:p>
            <a:pPr eaLnBrk="1" hangingPunct="1"/>
            <a:r>
              <a:rPr lang="en-US" sz="2400" dirty="0" smtClean="0">
                <a:solidFill>
                  <a:schemeClr val="tx1"/>
                </a:solidFill>
              </a:rPr>
              <a:t>PBC - proposed amendments Annex 6, Annex 11</a:t>
            </a:r>
            <a:endParaRPr lang="en-NZ" sz="2400" dirty="0" smtClean="0">
              <a:solidFill>
                <a:schemeClr val="tx1"/>
              </a:solidFill>
            </a:endParaRPr>
          </a:p>
        </p:txBody>
      </p:sp>
      <p:sp>
        <p:nvSpPr>
          <p:cNvPr id="4099" name="Rectangle 3"/>
          <p:cNvSpPr>
            <a:spLocks noGrp="1" noChangeArrowheads="1"/>
          </p:cNvSpPr>
          <p:nvPr>
            <p:ph idx="1"/>
          </p:nvPr>
        </p:nvSpPr>
        <p:spPr>
          <a:xfrm>
            <a:off x="0" y="980729"/>
            <a:ext cx="9143999" cy="4734272"/>
          </a:xfrm>
        </p:spPr>
        <p:txBody>
          <a:bodyPr/>
          <a:lstStyle/>
          <a:p>
            <a:pPr eaLnBrk="1" hangingPunct="1"/>
            <a:endParaRPr lang="en-US" sz="900" b="1" dirty="0" smtClean="0">
              <a:solidFill>
                <a:schemeClr val="bg2"/>
              </a:solidFill>
            </a:endParaRPr>
          </a:p>
          <a:p>
            <a:r>
              <a:rPr lang="en-US" sz="2400" b="1" dirty="0" smtClean="0"/>
              <a:t>The amendments include:</a:t>
            </a:r>
          </a:p>
          <a:p>
            <a:pPr lvl="1"/>
            <a:r>
              <a:rPr lang="en-US" sz="2400" b="1" dirty="0" smtClean="0"/>
              <a:t>Annex </a:t>
            </a:r>
            <a:r>
              <a:rPr lang="en-US" sz="2400" b="1" dirty="0"/>
              <a:t>11, Chapter 6, Air Traffic Services Requirements for Communications, was amended to revise the provisions for communication equipment and prescription of RCP specifications for performance-based communication.</a:t>
            </a:r>
          </a:p>
          <a:p>
            <a:pPr lvl="1"/>
            <a:endParaRPr lang="en-US" sz="2400" b="1" dirty="0"/>
          </a:p>
          <a:p>
            <a:pPr marL="0" indent="0" eaLnBrk="1" hangingPunct="1">
              <a:buNone/>
            </a:pPr>
            <a:endParaRPr lang="en-US" sz="2400" b="1" i="1" dirty="0" smtClean="0">
              <a:solidFill>
                <a:schemeClr val="bg2"/>
              </a:solidFill>
            </a:endParaRPr>
          </a:p>
          <a:p>
            <a:pPr eaLnBrk="1" hangingPunct="1">
              <a:buNone/>
            </a:pPr>
            <a:endParaRPr lang="en-US" sz="2400" b="1" dirty="0" smtClean="0">
              <a:solidFill>
                <a:schemeClr val="bg2"/>
              </a:solidFill>
            </a:endParaRPr>
          </a:p>
          <a:p>
            <a:pPr eaLnBrk="1" hangingPunct="1"/>
            <a:endParaRPr lang="en-US" sz="2400" b="1" dirty="0" smtClean="0">
              <a:solidFill>
                <a:schemeClr val="bg2"/>
              </a:solidFill>
            </a:endParaRPr>
          </a:p>
          <a:p>
            <a:pPr lvl="1" eaLnBrk="1" hangingPunct="1"/>
            <a:endParaRPr lang="en-NZ" sz="2400" b="1" dirty="0" smtClean="0">
              <a:solidFill>
                <a:schemeClr val="bg2"/>
              </a:solidFill>
            </a:endParaRPr>
          </a:p>
          <a:p>
            <a:pPr eaLnBrk="1" hangingPunct="1"/>
            <a:endParaRPr lang="en-US" sz="2400" b="1" dirty="0" smtClean="0">
              <a:solidFill>
                <a:schemeClr val="bg2"/>
              </a:solidFill>
            </a:endParaRPr>
          </a:p>
          <a:p>
            <a:pPr lvl="2" eaLnBrk="1" hangingPunct="1"/>
            <a:endParaRPr lang="en-NZ" sz="2400" b="1" dirty="0" smtClean="0"/>
          </a:p>
          <a:p>
            <a:pPr lvl="2" eaLnBrk="1" hangingPunct="1"/>
            <a:endParaRPr lang="en-US" sz="2400" b="1" dirty="0" smtClean="0"/>
          </a:p>
          <a:p>
            <a:endParaRPr lang="en-NZ" sz="2400" b="1" dirty="0" smtClean="0"/>
          </a:p>
          <a:p>
            <a:pPr eaLnBrk="1" hangingPunct="1"/>
            <a:endParaRPr lang="en-NZ" sz="2400" dirty="0" smtClean="0">
              <a:solidFill>
                <a:schemeClr val="bg2"/>
              </a:solidFill>
            </a:endParaRPr>
          </a:p>
        </p:txBody>
      </p:sp>
    </p:spTree>
    <p:extLst>
      <p:ext uri="{BB962C8B-B14F-4D97-AF65-F5344CB8AC3E}">
        <p14:creationId xmlns:p14="http://schemas.microsoft.com/office/powerpoint/2010/main" val="866077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42875"/>
            <a:ext cx="9144000" cy="642938"/>
          </a:xfrm>
        </p:spPr>
        <p:txBody>
          <a:bodyPr/>
          <a:lstStyle/>
          <a:p>
            <a:pPr eaLnBrk="1" hangingPunct="1"/>
            <a:r>
              <a:rPr lang="en-US" sz="2400" dirty="0" smtClean="0">
                <a:solidFill>
                  <a:schemeClr val="tx1"/>
                </a:solidFill>
              </a:rPr>
              <a:t>PBC - proposed amendments Annex 6, Annex 11</a:t>
            </a:r>
            <a:endParaRPr lang="en-NZ" sz="2400" dirty="0" smtClean="0">
              <a:solidFill>
                <a:schemeClr val="tx1"/>
              </a:solidFill>
            </a:endParaRPr>
          </a:p>
        </p:txBody>
      </p:sp>
      <p:sp>
        <p:nvSpPr>
          <p:cNvPr id="4099" name="Rectangle 3"/>
          <p:cNvSpPr>
            <a:spLocks noGrp="1" noChangeArrowheads="1"/>
          </p:cNvSpPr>
          <p:nvPr>
            <p:ph idx="1"/>
          </p:nvPr>
        </p:nvSpPr>
        <p:spPr>
          <a:xfrm>
            <a:off x="0" y="980729"/>
            <a:ext cx="9143999" cy="4734272"/>
          </a:xfrm>
        </p:spPr>
        <p:txBody>
          <a:bodyPr/>
          <a:lstStyle/>
          <a:p>
            <a:pPr eaLnBrk="1" hangingPunct="1"/>
            <a:endParaRPr lang="en-US" sz="900" b="1" dirty="0" smtClean="0">
              <a:solidFill>
                <a:schemeClr val="bg2"/>
              </a:solidFill>
            </a:endParaRPr>
          </a:p>
          <a:p>
            <a:r>
              <a:rPr lang="en-US" sz="2400" b="1" dirty="0" smtClean="0"/>
              <a:t>Performance-based </a:t>
            </a:r>
            <a:r>
              <a:rPr lang="en-US" sz="2400" b="1" dirty="0"/>
              <a:t>communication (PBC)</a:t>
            </a:r>
            <a:r>
              <a:rPr lang="en-US" sz="2400" dirty="0"/>
              <a:t>. </a:t>
            </a:r>
            <a:endParaRPr lang="en-US" sz="2400" dirty="0" smtClean="0"/>
          </a:p>
          <a:p>
            <a:pPr lvl="1"/>
            <a:r>
              <a:rPr lang="en-US" sz="2400" b="1" dirty="0"/>
              <a:t>ATS communication services and capability based on performance requirements for air traffic service provision, aircraft and flight operations along an ATS route, on an instrument approach procedure or in a designated airspace. </a:t>
            </a:r>
            <a:r>
              <a:rPr lang="en-US" sz="800" b="1" dirty="0" smtClean="0"/>
              <a:t>	</a:t>
            </a:r>
          </a:p>
          <a:p>
            <a:pPr marL="400050" lvl="1" indent="0">
              <a:buNone/>
            </a:pPr>
            <a:r>
              <a:rPr lang="en-US" sz="2400" b="1" i="1" dirty="0" smtClean="0"/>
              <a:t>Note</a:t>
            </a:r>
            <a:r>
              <a:rPr lang="en-US" sz="2400" b="1" i="1" dirty="0"/>
              <a:t>.— Communication performance requirements are </a:t>
            </a:r>
            <a:r>
              <a:rPr lang="en-US" sz="2400" b="1" i="1" dirty="0" smtClean="0"/>
              <a:t>allocated </a:t>
            </a:r>
            <a:r>
              <a:rPr lang="en-US" sz="2400" b="1" i="1" dirty="0"/>
              <a:t>to system components in an RCP </a:t>
            </a:r>
            <a:r>
              <a:rPr lang="en-US" sz="2400" b="1" i="1" dirty="0" smtClean="0"/>
              <a:t>specification </a:t>
            </a:r>
            <a:r>
              <a:rPr lang="en-US" sz="2400" b="1" i="1" dirty="0"/>
              <a:t>in terms of communication </a:t>
            </a:r>
            <a:r>
              <a:rPr lang="en-US" sz="2400" b="1" i="1" dirty="0" smtClean="0"/>
              <a:t>transaction time</a:t>
            </a:r>
            <a:r>
              <a:rPr lang="en-US" sz="2400" b="1" i="1" dirty="0"/>
              <a:t>, continuity, availability, integrity, safety </a:t>
            </a:r>
            <a:r>
              <a:rPr lang="en-US" sz="2400" b="1" i="1" dirty="0" smtClean="0"/>
              <a:t>and functionality </a:t>
            </a:r>
            <a:r>
              <a:rPr lang="en-US" sz="2400" b="1" i="1" dirty="0"/>
              <a:t>needed for the proposed operation in the </a:t>
            </a:r>
            <a:r>
              <a:rPr lang="en-US" sz="2400" b="1" i="1" dirty="0" smtClean="0"/>
              <a:t>context </a:t>
            </a:r>
            <a:r>
              <a:rPr lang="en-US" sz="2400" b="1" i="1" dirty="0"/>
              <a:t>of a particular airspace</a:t>
            </a:r>
            <a:endParaRPr lang="en-GB" sz="2400" b="1" i="1" dirty="0"/>
          </a:p>
          <a:p>
            <a:pPr eaLnBrk="1" hangingPunct="1"/>
            <a:endParaRPr lang="en-US" sz="2400" b="1" i="1" dirty="0" smtClean="0">
              <a:solidFill>
                <a:schemeClr val="bg2"/>
              </a:solidFill>
            </a:endParaRPr>
          </a:p>
          <a:p>
            <a:pPr eaLnBrk="1" hangingPunct="1">
              <a:buNone/>
            </a:pPr>
            <a:endParaRPr lang="en-US" sz="2400" b="1" dirty="0" smtClean="0">
              <a:solidFill>
                <a:schemeClr val="bg2"/>
              </a:solidFill>
            </a:endParaRP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10650503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chemeClr val="tx1"/>
                </a:solidFill>
              </a:rPr>
              <a:t>PBS </a:t>
            </a:r>
            <a:r>
              <a:rPr lang="en-US" sz="2400" dirty="0">
                <a:solidFill>
                  <a:schemeClr val="tx1"/>
                </a:solidFill>
              </a:rPr>
              <a:t>- proposed amendments Annex 6, Annex 11</a:t>
            </a:r>
            <a:endParaRPr lang="en-NZ" sz="2400" dirty="0" smtClean="0">
              <a:solidFill>
                <a:schemeClr val="tx1"/>
              </a:solidFill>
            </a:endParaRPr>
          </a:p>
        </p:txBody>
      </p:sp>
      <p:sp>
        <p:nvSpPr>
          <p:cNvPr id="4099" name="Rectangle 3"/>
          <p:cNvSpPr>
            <a:spLocks noGrp="1" noChangeArrowheads="1"/>
          </p:cNvSpPr>
          <p:nvPr>
            <p:ph type="body" idx="1"/>
          </p:nvPr>
        </p:nvSpPr>
        <p:spPr>
          <a:xfrm>
            <a:off x="0" y="980729"/>
            <a:ext cx="9143999" cy="4734272"/>
          </a:xfrm>
        </p:spPr>
        <p:txBody>
          <a:bodyPr/>
          <a:lstStyle/>
          <a:p>
            <a:pPr eaLnBrk="1" hangingPunct="1"/>
            <a:endParaRPr lang="en-US" sz="900" b="1" dirty="0" smtClean="0">
              <a:solidFill>
                <a:schemeClr val="bg2"/>
              </a:solidFill>
            </a:endParaRPr>
          </a:p>
          <a:p>
            <a:r>
              <a:rPr lang="en-US" sz="2400" b="1" dirty="0"/>
              <a:t>Performance-based surveillance (PBS)</a:t>
            </a:r>
            <a:r>
              <a:rPr lang="en-US" sz="2400" dirty="0"/>
              <a:t>. </a:t>
            </a:r>
            <a:endParaRPr lang="en-US" sz="2400" dirty="0" smtClean="0"/>
          </a:p>
          <a:p>
            <a:pPr lvl="1"/>
            <a:r>
              <a:rPr lang="en-US" sz="2400" b="1" dirty="0"/>
              <a:t>ATS surveillance services and capability based on performance requirements for air traffic service provision, aircraft and flight operations along an ATS route, on an instrument approach procedure or in a designated airspace.</a:t>
            </a:r>
          </a:p>
          <a:p>
            <a:pPr marL="400050" lvl="1" indent="0">
              <a:buNone/>
            </a:pPr>
            <a:r>
              <a:rPr lang="en-US" sz="2400" b="1" i="1" dirty="0" smtClean="0"/>
              <a:t>Note</a:t>
            </a:r>
            <a:r>
              <a:rPr lang="en-US" sz="2400" b="1" i="1" dirty="0"/>
              <a:t>.— Surveillance performance requirements are allocated to system components in an RSP specification in terms of surveillance data delivery time, continuity, availability, integrity, accuracy of the surveillance data, safety and functionality needed for the proposed operation in the context of a particular airspace concept.</a:t>
            </a:r>
            <a:endParaRPr lang="en-US" sz="2400" b="1" i="1" dirty="0" smtClean="0">
              <a:solidFill>
                <a:schemeClr val="bg2"/>
              </a:solidFill>
            </a:endParaRPr>
          </a:p>
          <a:p>
            <a:pPr eaLnBrk="1" hangingPunct="1">
              <a:buNone/>
            </a:pPr>
            <a:endParaRPr lang="en-US" sz="2400" b="1" dirty="0" smtClean="0">
              <a:solidFill>
                <a:schemeClr val="bg2"/>
              </a:solidFill>
            </a:endParaRP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3497485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42875"/>
            <a:ext cx="8884096" cy="642938"/>
          </a:xfrm>
        </p:spPr>
        <p:txBody>
          <a:bodyPr/>
          <a:lstStyle/>
          <a:p>
            <a:pPr eaLnBrk="1" hangingPunct="1"/>
            <a:r>
              <a:rPr lang="en-US" dirty="0" smtClean="0">
                <a:solidFill>
                  <a:schemeClr val="tx1"/>
                </a:solidFill>
              </a:rPr>
              <a:t>RCP - Annex 6 </a:t>
            </a:r>
            <a:r>
              <a:rPr lang="en-US" dirty="0">
                <a:solidFill>
                  <a:schemeClr val="tx1"/>
                </a:solidFill>
              </a:rPr>
              <a:t>– </a:t>
            </a:r>
            <a:r>
              <a:rPr lang="en-US" dirty="0" smtClean="0">
                <a:solidFill>
                  <a:schemeClr val="tx1"/>
                </a:solidFill>
              </a:rPr>
              <a:t>Operation of Aircraft</a:t>
            </a:r>
            <a:endParaRPr lang="en-NZ" dirty="0" smtClean="0">
              <a:solidFill>
                <a:schemeClr val="tx1"/>
              </a:solidFill>
            </a:endParaRPr>
          </a:p>
        </p:txBody>
      </p:sp>
      <p:sp>
        <p:nvSpPr>
          <p:cNvPr id="4099" name="Rectangle 3"/>
          <p:cNvSpPr>
            <a:spLocks noGrp="1" noChangeArrowheads="1"/>
          </p:cNvSpPr>
          <p:nvPr>
            <p:ph type="body" idx="1"/>
          </p:nvPr>
        </p:nvSpPr>
        <p:spPr>
          <a:xfrm>
            <a:off x="107504" y="1052736"/>
            <a:ext cx="9036496" cy="4824536"/>
          </a:xfrm>
        </p:spPr>
        <p:txBody>
          <a:bodyPr/>
          <a:lstStyle/>
          <a:p>
            <a:pPr eaLnBrk="1" hangingPunct="1"/>
            <a:endParaRPr lang="en-US" sz="800" b="1" dirty="0" smtClean="0">
              <a:solidFill>
                <a:schemeClr val="bg2"/>
              </a:solidFill>
            </a:endParaRPr>
          </a:p>
          <a:p>
            <a:pPr marL="0" indent="0">
              <a:buNone/>
            </a:pPr>
            <a:r>
              <a:rPr lang="en-GB" sz="2400" b="1" dirty="0" smtClean="0"/>
              <a:t>“7.1.3</a:t>
            </a:r>
            <a:r>
              <a:rPr lang="en-GB" sz="2400" b="1" dirty="0"/>
              <a:t>   </a:t>
            </a:r>
            <a:r>
              <a:rPr lang="en-GB" sz="2400" b="1" dirty="0" smtClean="0"/>
              <a:t>For flights in defined portions of airspace or on routes where an RCP type has been prescribed, an aeroplane shall in addition to the requirements specified in 7.1.1</a:t>
            </a:r>
          </a:p>
          <a:p>
            <a:pPr>
              <a:buAutoNum type="alphaLcParenR"/>
            </a:pPr>
            <a:r>
              <a:rPr lang="en-GB" sz="2400" b="1" dirty="0" smtClean="0"/>
              <a:t>be provided with communications equipment which will enable it to operate in accordance with the prescribed RCP type(s); and</a:t>
            </a:r>
          </a:p>
          <a:p>
            <a:pPr>
              <a:buAutoNum type="alphaLcParenR"/>
            </a:pPr>
            <a:r>
              <a:rPr lang="en-GB" sz="2400" b="1" dirty="0" smtClean="0"/>
              <a:t>be authorized by the state of the operator for operations in each airspace”</a:t>
            </a:r>
          </a:p>
          <a:p>
            <a:pPr marL="0" indent="0">
              <a:buNone/>
            </a:pPr>
            <a:endParaRPr lang="en-GB" sz="1000" b="1" dirty="0" smtClean="0"/>
          </a:p>
          <a:p>
            <a:pPr marL="0" indent="0">
              <a:buNone/>
            </a:pPr>
            <a:r>
              <a:rPr lang="en-GB" sz="2400" b="1" dirty="0" smtClean="0"/>
              <a:t>Note: provides reference to Doc 9869 RCP Manual </a:t>
            </a:r>
          </a:p>
          <a:p>
            <a:pPr marL="0" indent="0">
              <a:buNone/>
            </a:pPr>
            <a:endParaRPr lang="en-GB" sz="1800" b="1" dirty="0" smtClean="0"/>
          </a:p>
          <a:p>
            <a:pPr marL="0" indent="0">
              <a:buNone/>
            </a:pPr>
            <a:endParaRPr lang="en-US" sz="800" b="1" dirty="0"/>
          </a:p>
        </p:txBody>
      </p:sp>
      <p:sp>
        <p:nvSpPr>
          <p:cNvPr id="4" name="Rounded Rectangle 3"/>
          <p:cNvSpPr/>
          <p:nvPr/>
        </p:nvSpPr>
        <p:spPr bwMode="auto">
          <a:xfrm>
            <a:off x="179512" y="2780928"/>
            <a:ext cx="8964488" cy="2160240"/>
          </a:xfrm>
          <a:prstGeom prst="roundRect">
            <a:avLst/>
          </a:prstGeom>
          <a:noFill/>
          <a:ln w="28575" cap="flat" cmpd="sng" algn="ctr">
            <a:solidFill>
              <a:srgbClr val="FF0000"/>
            </a:solidFill>
            <a:prstDash val="solid"/>
            <a:round/>
            <a:headEnd type="none" w="med" len="med"/>
            <a:tailEnd type="none" w="med" len="med"/>
          </a:ln>
          <a:effectLst>
            <a:glow rad="1397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val="3701194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a:solidFill>
                  <a:schemeClr val="tx1"/>
                </a:solidFill>
              </a:rPr>
              <a:t>PBC - proposed amendments Annex 6, Annex 11</a:t>
            </a:r>
            <a:endParaRPr lang="en-NZ" sz="2400" dirty="0" smtClean="0">
              <a:solidFill>
                <a:schemeClr val="tx1"/>
              </a:solidFill>
            </a:endParaRPr>
          </a:p>
        </p:txBody>
      </p:sp>
      <p:sp>
        <p:nvSpPr>
          <p:cNvPr id="4099" name="Rectangle 3"/>
          <p:cNvSpPr>
            <a:spLocks noGrp="1" noChangeArrowheads="1"/>
          </p:cNvSpPr>
          <p:nvPr>
            <p:ph type="body" idx="1"/>
          </p:nvPr>
        </p:nvSpPr>
        <p:spPr>
          <a:xfrm>
            <a:off x="0" y="980729"/>
            <a:ext cx="9143999" cy="4734272"/>
          </a:xfrm>
        </p:spPr>
        <p:txBody>
          <a:bodyPr/>
          <a:lstStyle/>
          <a:p>
            <a:r>
              <a:rPr lang="en-US" sz="2400" b="1" dirty="0" smtClean="0"/>
              <a:t>Required </a:t>
            </a:r>
            <a:r>
              <a:rPr lang="en-US" sz="2400" b="1" dirty="0"/>
              <a:t>communication performance (RCP) specification</a:t>
            </a:r>
            <a:r>
              <a:rPr lang="en-US" sz="2400" dirty="0"/>
              <a:t>. </a:t>
            </a:r>
            <a:endParaRPr lang="en-US" sz="2400" dirty="0" smtClean="0"/>
          </a:p>
          <a:p>
            <a:pPr lvl="1"/>
            <a:r>
              <a:rPr lang="en-US" b="1" dirty="0" smtClean="0"/>
              <a:t>A </a:t>
            </a:r>
            <a:r>
              <a:rPr lang="en-US" b="1" dirty="0"/>
              <a:t>set of requirements for air traffic service provision, aircraft capability, and operations needed to support performance-based communication within a defined </a:t>
            </a:r>
            <a:r>
              <a:rPr lang="en-US" b="1" dirty="0" smtClean="0"/>
              <a:t>airspace.</a:t>
            </a:r>
          </a:p>
          <a:p>
            <a:pPr marL="457200" lvl="1" indent="0">
              <a:buNone/>
            </a:pPr>
            <a:endParaRPr lang="en-US" sz="800" b="1" i="1" dirty="0" smtClean="0"/>
          </a:p>
          <a:p>
            <a:pPr marL="457200" lvl="1" indent="0">
              <a:buNone/>
            </a:pPr>
            <a:r>
              <a:rPr lang="en-US" b="1" i="1" dirty="0" smtClean="0"/>
              <a:t>Note: The </a:t>
            </a:r>
            <a:r>
              <a:rPr lang="en-US" b="1" i="1" dirty="0"/>
              <a:t>term RCP, </a:t>
            </a:r>
            <a:r>
              <a:rPr lang="en-US" b="1" i="1" dirty="0" smtClean="0"/>
              <a:t>has </a:t>
            </a:r>
            <a:r>
              <a:rPr lang="en-US" b="1" i="1" dirty="0"/>
              <a:t>been revised to align the concept of PBC with the concept of PBN.  The term RCP is now used in the context of a specification that is applicable to the prescription of airspace requirements, qualification of ATS provision, aircraft capability, and operational use, including post-implementation monitoring (e.g. RCP 240 refers to the criteria for various components of the operational system to ensure an acceptable intervention capability for the controller is </a:t>
            </a:r>
            <a:r>
              <a:rPr lang="en-US" b="1" i="1" dirty="0" smtClean="0"/>
              <a:t>maintained).</a:t>
            </a:r>
            <a:endParaRPr lang="en-US" b="1" i="1" dirty="0" smtClean="0">
              <a:solidFill>
                <a:schemeClr val="bg2"/>
              </a:solidFill>
            </a:endParaRPr>
          </a:p>
          <a:p>
            <a:pPr eaLnBrk="1" hangingPunct="1"/>
            <a:endParaRPr lang="en-US" sz="2000" b="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35011288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a:solidFill>
                  <a:schemeClr val="tx1"/>
                </a:solidFill>
              </a:rPr>
              <a:t>PBC - proposed amendments Annex 6, Annex 11</a:t>
            </a:r>
            <a:endParaRPr lang="en-NZ" sz="2400" dirty="0" smtClean="0">
              <a:solidFill>
                <a:schemeClr val="tx1"/>
              </a:solidFill>
            </a:endParaRPr>
          </a:p>
        </p:txBody>
      </p:sp>
      <p:sp>
        <p:nvSpPr>
          <p:cNvPr id="4099" name="Rectangle 3"/>
          <p:cNvSpPr>
            <a:spLocks noGrp="1" noChangeArrowheads="1"/>
          </p:cNvSpPr>
          <p:nvPr>
            <p:ph type="body" idx="1"/>
          </p:nvPr>
        </p:nvSpPr>
        <p:spPr>
          <a:xfrm>
            <a:off x="0" y="980729"/>
            <a:ext cx="9143999" cy="4734272"/>
          </a:xfrm>
        </p:spPr>
        <p:txBody>
          <a:bodyPr/>
          <a:lstStyle/>
          <a:p>
            <a:r>
              <a:rPr lang="en-US" b="1" dirty="0"/>
              <a:t>Required surveillance performance (RSP) specification</a:t>
            </a:r>
            <a:r>
              <a:rPr lang="en-US" dirty="0"/>
              <a:t>. </a:t>
            </a:r>
            <a:endParaRPr lang="en-US" dirty="0" smtClean="0"/>
          </a:p>
          <a:p>
            <a:pPr lvl="1"/>
            <a:r>
              <a:rPr lang="en-US" b="1" dirty="0" smtClean="0"/>
              <a:t>A </a:t>
            </a:r>
            <a:r>
              <a:rPr lang="en-US" b="1" dirty="0"/>
              <a:t>set of requirements for air traffic service provision, aircraft capability, and operations needed to support performance-based surveillance within a defined airspace</a:t>
            </a:r>
            <a:r>
              <a:rPr lang="en-US" b="1" dirty="0" smtClean="0"/>
              <a:t>.</a:t>
            </a:r>
          </a:p>
          <a:p>
            <a:pPr lvl="1"/>
            <a:endParaRPr lang="en-US" sz="800" b="1" dirty="0" smtClean="0"/>
          </a:p>
          <a:p>
            <a:pPr marL="0" indent="0">
              <a:buNone/>
            </a:pPr>
            <a:r>
              <a:rPr lang="en-US" b="1" i="1" dirty="0" smtClean="0"/>
              <a:t>Note: The </a:t>
            </a:r>
            <a:r>
              <a:rPr lang="en-US" b="1" i="1" dirty="0"/>
              <a:t>term RSP is used in the context of a </a:t>
            </a:r>
            <a:r>
              <a:rPr lang="en-US" b="1" i="1" dirty="0" smtClean="0"/>
              <a:t>specification that </a:t>
            </a:r>
            <a:r>
              <a:rPr lang="en-US" b="1" i="1" dirty="0"/>
              <a:t>is applicable to the prescription of </a:t>
            </a:r>
            <a:r>
              <a:rPr lang="en-US" b="1" i="1" dirty="0" smtClean="0"/>
              <a:t>airspace requirements</a:t>
            </a:r>
            <a:r>
              <a:rPr lang="en-US" b="1" i="1" dirty="0"/>
              <a:t>, qualification of ATS </a:t>
            </a:r>
            <a:r>
              <a:rPr lang="en-US" b="1" i="1" dirty="0" smtClean="0"/>
              <a:t>provision, aircraft capability</a:t>
            </a:r>
            <a:r>
              <a:rPr lang="en-US" b="1" i="1" dirty="0"/>
              <a:t>, and operational use, including </a:t>
            </a:r>
            <a:r>
              <a:rPr lang="en-US" b="1" i="1" dirty="0" smtClean="0"/>
              <a:t>post-implementation </a:t>
            </a:r>
            <a:r>
              <a:rPr lang="en-US" b="1" i="1" dirty="0"/>
              <a:t>monitoring (e.g. RSP 180 refers to </a:t>
            </a:r>
            <a:r>
              <a:rPr lang="en-US" b="1" i="1" dirty="0" smtClean="0"/>
              <a:t>the criteria </a:t>
            </a:r>
            <a:r>
              <a:rPr lang="en-US" b="1" i="1" dirty="0"/>
              <a:t>for various components of the operational </a:t>
            </a:r>
            <a:r>
              <a:rPr lang="en-US" b="1" i="1" dirty="0" smtClean="0"/>
              <a:t>system </a:t>
            </a:r>
            <a:r>
              <a:rPr lang="en-US" b="1" i="1" dirty="0"/>
              <a:t>to </a:t>
            </a:r>
            <a:r>
              <a:rPr lang="en-US" b="1" i="1" dirty="0" smtClean="0"/>
              <a:t>ensure </a:t>
            </a:r>
            <a:r>
              <a:rPr lang="en-US" b="1" i="1" dirty="0"/>
              <a:t>an acceptable surveillance capability </a:t>
            </a:r>
            <a:r>
              <a:rPr lang="en-US" b="1" i="1" dirty="0" smtClean="0"/>
              <a:t>for </a:t>
            </a:r>
            <a:r>
              <a:rPr lang="en-US" b="1" i="1" dirty="0"/>
              <a:t>the </a:t>
            </a:r>
            <a:r>
              <a:rPr lang="en-US" b="1" i="1" dirty="0" smtClean="0"/>
              <a:t>controller </a:t>
            </a:r>
            <a:r>
              <a:rPr lang="en-US" b="1" i="1" dirty="0"/>
              <a:t>is maintained.</a:t>
            </a:r>
            <a:endParaRPr lang="en-US" b="1" i="1" dirty="0" smtClean="0">
              <a:solidFill>
                <a:schemeClr val="bg2"/>
              </a:solidFill>
            </a:endParaRPr>
          </a:p>
          <a:p>
            <a:pPr lvl="1" eaLnBrk="1" hangingPunct="1"/>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15239397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chemeClr val="tx1"/>
                </a:solidFill>
              </a:rPr>
              <a:t>PBCS </a:t>
            </a:r>
            <a:r>
              <a:rPr lang="en-US" sz="2400" dirty="0">
                <a:solidFill>
                  <a:schemeClr val="tx1"/>
                </a:solidFill>
              </a:rPr>
              <a:t>- proposed amendments Annex </a:t>
            </a:r>
            <a:r>
              <a:rPr lang="en-US" sz="2400" dirty="0" smtClean="0">
                <a:solidFill>
                  <a:schemeClr val="tx1"/>
                </a:solidFill>
              </a:rPr>
              <a:t>6 Chapter 7</a:t>
            </a:r>
            <a:endParaRPr lang="en-NZ" sz="2400" dirty="0" smtClean="0">
              <a:solidFill>
                <a:schemeClr val="tx1"/>
              </a:solidFill>
            </a:endParaRPr>
          </a:p>
        </p:txBody>
      </p:sp>
      <p:sp>
        <p:nvSpPr>
          <p:cNvPr id="4099" name="Rectangle 3"/>
          <p:cNvSpPr>
            <a:spLocks noGrp="1" noChangeArrowheads="1"/>
          </p:cNvSpPr>
          <p:nvPr>
            <p:ph type="body" idx="1"/>
          </p:nvPr>
        </p:nvSpPr>
        <p:spPr>
          <a:xfrm>
            <a:off x="0" y="980729"/>
            <a:ext cx="9143999" cy="4734272"/>
          </a:xfrm>
        </p:spPr>
        <p:txBody>
          <a:bodyPr/>
          <a:lstStyle/>
          <a:p>
            <a:pPr marL="0" indent="0">
              <a:buNone/>
            </a:pPr>
            <a:r>
              <a:rPr lang="en-US" sz="2000" b="1" dirty="0"/>
              <a:t>7.1.4	Prior to granting authorization for RCP operations in accordance with 7.1.3 b), the State shall be satisfied that:</a:t>
            </a:r>
          </a:p>
          <a:p>
            <a:pPr marL="0" indent="0">
              <a:buNone/>
            </a:pPr>
            <a:r>
              <a:rPr lang="en-US" sz="2000" b="1" dirty="0" smtClean="0"/>
              <a:t>	a</a:t>
            </a:r>
            <a:r>
              <a:rPr lang="en-US" sz="2000" b="1" dirty="0"/>
              <a:t>)	the performance of the communication capability of the </a:t>
            </a:r>
            <a:r>
              <a:rPr lang="en-US" sz="2000" b="1" dirty="0" smtClean="0"/>
              <a:t>	</a:t>
            </a:r>
            <a:r>
              <a:rPr lang="en-US" sz="2000" b="1" dirty="0" err="1" smtClean="0"/>
              <a:t>aeroplane</a:t>
            </a:r>
            <a:r>
              <a:rPr lang="en-US" sz="2000" b="1" dirty="0" smtClean="0"/>
              <a:t> </a:t>
            </a:r>
            <a:r>
              <a:rPr lang="en-US" sz="2000" b="1" dirty="0"/>
              <a:t>satisfies the appropriate interoperability requirements </a:t>
            </a:r>
            <a:r>
              <a:rPr lang="en-US" sz="2000" b="1" dirty="0" smtClean="0"/>
              <a:t>	and </a:t>
            </a:r>
            <a:r>
              <a:rPr lang="en-US" sz="2000" b="1" dirty="0"/>
              <a:t>RCP specifications;</a:t>
            </a:r>
          </a:p>
          <a:p>
            <a:pPr marL="0" indent="0">
              <a:buNone/>
            </a:pPr>
            <a:r>
              <a:rPr lang="en-US" sz="2000" b="1" dirty="0" smtClean="0"/>
              <a:t>	b</a:t>
            </a:r>
            <a:r>
              <a:rPr lang="en-US" sz="2000" b="1" dirty="0"/>
              <a:t>)	the operator has instituted appropriate procedures in </a:t>
            </a:r>
            <a:r>
              <a:rPr lang="en-US" sz="2000" b="1" dirty="0" smtClean="0"/>
              <a:t>	respect </a:t>
            </a:r>
            <a:r>
              <a:rPr lang="en-US" sz="2000" b="1" dirty="0"/>
              <a:t>of continued airworthiness (maintenance and repair) </a:t>
            </a:r>
            <a:r>
              <a:rPr lang="en-US" sz="2000" b="1" dirty="0" smtClean="0"/>
              <a:t>	practices </a:t>
            </a:r>
            <a:r>
              <a:rPr lang="en-US" sz="2000" b="1" dirty="0"/>
              <a:t>and </a:t>
            </a:r>
            <a:r>
              <a:rPr lang="en-US" sz="2000" b="1" dirty="0" err="1" smtClean="0"/>
              <a:t>programmes</a:t>
            </a:r>
            <a:r>
              <a:rPr lang="en-US" sz="2000" b="1" dirty="0" smtClean="0"/>
              <a:t>; </a:t>
            </a:r>
            <a:r>
              <a:rPr lang="en-US" sz="2000" b="1" dirty="0"/>
              <a:t>and</a:t>
            </a:r>
          </a:p>
          <a:p>
            <a:pPr marL="0" indent="0">
              <a:buNone/>
            </a:pPr>
            <a:r>
              <a:rPr lang="en-US" sz="2000" b="1" dirty="0" smtClean="0"/>
              <a:t>	c</a:t>
            </a:r>
            <a:r>
              <a:rPr lang="en-US" sz="2000" b="1" dirty="0"/>
              <a:t>)	the operator has instituted appropriate flight crew </a:t>
            </a:r>
            <a:r>
              <a:rPr lang="en-US" sz="2000" b="1" dirty="0" smtClean="0"/>
              <a:t>	procedures </a:t>
            </a:r>
            <a:r>
              <a:rPr lang="en-US" sz="2000" b="1" dirty="0"/>
              <a:t>for RCP operations.</a:t>
            </a:r>
          </a:p>
          <a:p>
            <a:pPr marL="0" indent="0">
              <a:buNone/>
            </a:pPr>
            <a:r>
              <a:rPr lang="en-US" sz="2000" b="1" i="1" dirty="0"/>
              <a:t>Note.— An authorization for RCP operations is valid globally on the understanding that any operating procedures specific to a given region will be stated in the operations manual or appropriate crew guidance.</a:t>
            </a:r>
          </a:p>
          <a:p>
            <a:pPr marL="0" indent="0">
              <a:buNone/>
            </a:pPr>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28475560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chemeClr val="tx1"/>
                </a:solidFill>
              </a:rPr>
              <a:t>PBCS </a:t>
            </a:r>
            <a:r>
              <a:rPr lang="en-US" sz="2400" dirty="0">
                <a:solidFill>
                  <a:schemeClr val="tx1"/>
                </a:solidFill>
              </a:rPr>
              <a:t>- proposed amendments Annex </a:t>
            </a:r>
            <a:r>
              <a:rPr lang="en-US" sz="2400" dirty="0" smtClean="0">
                <a:solidFill>
                  <a:schemeClr val="tx1"/>
                </a:solidFill>
              </a:rPr>
              <a:t>6 Chapter 7</a:t>
            </a:r>
            <a:endParaRPr lang="en-NZ" sz="2400" dirty="0" smtClean="0">
              <a:solidFill>
                <a:schemeClr val="tx1"/>
              </a:solidFill>
            </a:endParaRPr>
          </a:p>
        </p:txBody>
      </p:sp>
      <p:sp>
        <p:nvSpPr>
          <p:cNvPr id="4099" name="Rectangle 3"/>
          <p:cNvSpPr>
            <a:spLocks noGrp="1" noChangeArrowheads="1"/>
          </p:cNvSpPr>
          <p:nvPr>
            <p:ph type="body" idx="1"/>
          </p:nvPr>
        </p:nvSpPr>
        <p:spPr>
          <a:xfrm>
            <a:off x="0" y="980729"/>
            <a:ext cx="9143999" cy="4734272"/>
          </a:xfrm>
        </p:spPr>
        <p:txBody>
          <a:bodyPr/>
          <a:lstStyle/>
          <a:p>
            <a:pPr marL="0" indent="0">
              <a:buNone/>
            </a:pPr>
            <a:r>
              <a:rPr lang="en-US" b="1" dirty="0" smtClean="0"/>
              <a:t>7.1.5</a:t>
            </a:r>
            <a:r>
              <a:rPr lang="en-US" b="1" dirty="0"/>
              <a:t>	Where an </a:t>
            </a:r>
            <a:r>
              <a:rPr lang="en-US" b="1" dirty="0" err="1"/>
              <a:t>aeroplane</a:t>
            </a:r>
            <a:r>
              <a:rPr lang="en-US" b="1" dirty="0"/>
              <a:t> has been authorized for RCP operations in accordance with 7.1.3 b), the State of the Operator, in consultation with the State of Registry if appropriate, shall ensure that adequate provisions exist to evaluate continued operational safety, including:</a:t>
            </a:r>
          </a:p>
          <a:p>
            <a:pPr marL="0" indent="0">
              <a:buNone/>
            </a:pPr>
            <a:r>
              <a:rPr lang="en-US" b="1" dirty="0"/>
              <a:t>a)	ensuring that communication performance is monitored by the monitoring agencies established in accordance with Annex 11, 3.3.5.2; </a:t>
            </a:r>
          </a:p>
          <a:p>
            <a:pPr marL="0" indent="0">
              <a:buNone/>
            </a:pPr>
            <a:r>
              <a:rPr lang="en-US" b="1" dirty="0"/>
              <a:t>b)	receiving the reports of observed communication performance issued by such monitoring agencies in accordance with Annex 11, 3.3.5.3; and</a:t>
            </a:r>
          </a:p>
          <a:p>
            <a:pPr marL="0" indent="0">
              <a:buNone/>
            </a:pPr>
            <a:r>
              <a:rPr lang="en-US" b="1" dirty="0"/>
              <a:t>b)	taking immediate corrective action for individual aircraft, aircraft types or operators, identified in such reports as not complying with the RCP specification in the applicable airspace.</a:t>
            </a:r>
            <a:endParaRPr lang="en-NZ" sz="2000" b="1" dirty="0" smtClean="0">
              <a:solidFill>
                <a:schemeClr val="bg2"/>
              </a:solidFill>
            </a:endParaRPr>
          </a:p>
          <a:p>
            <a:pPr eaLnBrk="1" hangingPunct="1"/>
            <a:endParaRPr lang="en-US" sz="2000" b="1" dirty="0" smtClean="0">
              <a:solidFill>
                <a:schemeClr val="bg2"/>
              </a:solidFill>
            </a:endParaRPr>
          </a:p>
          <a:p>
            <a:pPr lvl="2" eaLnBrk="1" hangingPunct="1"/>
            <a:endParaRPr lang="en-NZ" sz="10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24244079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chemeClr val="tx1"/>
                </a:solidFill>
              </a:rPr>
              <a:t>PBCS </a:t>
            </a:r>
            <a:r>
              <a:rPr lang="en-US" sz="2400" dirty="0">
                <a:solidFill>
                  <a:schemeClr val="tx1"/>
                </a:solidFill>
              </a:rPr>
              <a:t>- proposed amendments Annex </a:t>
            </a:r>
            <a:r>
              <a:rPr lang="en-US" sz="2400" dirty="0" smtClean="0">
                <a:solidFill>
                  <a:schemeClr val="tx1"/>
                </a:solidFill>
              </a:rPr>
              <a:t>6 Appendix 6</a:t>
            </a:r>
            <a:endParaRPr lang="en-NZ" sz="2400" dirty="0" smtClean="0">
              <a:solidFill>
                <a:schemeClr val="tx1"/>
              </a:solidFill>
            </a:endParaRPr>
          </a:p>
        </p:txBody>
      </p:sp>
      <p:sp>
        <p:nvSpPr>
          <p:cNvPr id="4099" name="Rectangle 3"/>
          <p:cNvSpPr>
            <a:spLocks noGrp="1" noChangeArrowheads="1"/>
          </p:cNvSpPr>
          <p:nvPr>
            <p:ph type="body" idx="1"/>
          </p:nvPr>
        </p:nvSpPr>
        <p:spPr>
          <a:xfrm>
            <a:off x="0" y="980729"/>
            <a:ext cx="9143999" cy="4734272"/>
          </a:xfrm>
        </p:spPr>
        <p:txBody>
          <a:bodyPr/>
          <a:lstStyle/>
          <a:p>
            <a:pPr lvl="2" eaLnBrk="1" hangingPunct="1">
              <a:buFont typeface="Arial" pitchFamily="34" charset="0"/>
              <a:buChar char="•"/>
            </a:pPr>
            <a:r>
              <a:rPr lang="en-NZ" sz="2400" b="1" dirty="0" smtClean="0"/>
              <a:t> Changes to Air Operator Certificate:</a:t>
            </a:r>
          </a:p>
          <a:p>
            <a:pPr marL="914400" lvl="2" indent="0" eaLnBrk="1" hangingPunct="1">
              <a:buNone/>
            </a:pPr>
            <a:endParaRPr lang="en-NZ" sz="24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437" y="1684113"/>
            <a:ext cx="7477125" cy="3257550"/>
          </a:xfrm>
          <a:prstGeom prst="rect">
            <a:avLst/>
          </a:prstGeom>
        </p:spPr>
      </p:pic>
    </p:spTree>
    <p:extLst>
      <p:ext uri="{BB962C8B-B14F-4D97-AF65-F5344CB8AC3E}">
        <p14:creationId xmlns:p14="http://schemas.microsoft.com/office/powerpoint/2010/main" val="39847566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chemeClr val="tx1"/>
                </a:solidFill>
              </a:rPr>
              <a:t>PBCS </a:t>
            </a:r>
            <a:r>
              <a:rPr lang="en-US" sz="2400" dirty="0">
                <a:solidFill>
                  <a:schemeClr val="tx1"/>
                </a:solidFill>
              </a:rPr>
              <a:t>- proposed amendments Annex </a:t>
            </a:r>
            <a:r>
              <a:rPr lang="en-US" sz="2400" dirty="0" smtClean="0">
                <a:solidFill>
                  <a:schemeClr val="tx1"/>
                </a:solidFill>
              </a:rPr>
              <a:t>6 Appendix 6</a:t>
            </a:r>
            <a:endParaRPr lang="en-NZ" sz="2400" dirty="0" smtClean="0">
              <a:solidFill>
                <a:schemeClr val="tx1"/>
              </a:solidFill>
            </a:endParaRPr>
          </a:p>
        </p:txBody>
      </p:sp>
      <p:sp>
        <p:nvSpPr>
          <p:cNvPr id="4099" name="Rectangle 3"/>
          <p:cNvSpPr>
            <a:spLocks noGrp="1" noChangeArrowheads="1"/>
          </p:cNvSpPr>
          <p:nvPr>
            <p:ph type="body" idx="1"/>
          </p:nvPr>
        </p:nvSpPr>
        <p:spPr>
          <a:xfrm>
            <a:off x="0" y="980729"/>
            <a:ext cx="9143999" cy="4734272"/>
          </a:xfrm>
        </p:spPr>
        <p:txBody>
          <a:bodyPr/>
          <a:lstStyle/>
          <a:p>
            <a:pPr eaLnBrk="1" hangingPunct="1">
              <a:buFont typeface="Arial" pitchFamily="34" charset="0"/>
              <a:buChar char="•"/>
            </a:pPr>
            <a:r>
              <a:rPr lang="en-NZ" sz="2400" b="1" dirty="0" smtClean="0"/>
              <a:t> Changes to Air Operator Certificate – new notes:</a:t>
            </a:r>
          </a:p>
          <a:p>
            <a:pPr marL="457200" lvl="1" indent="0">
              <a:buNone/>
            </a:pPr>
            <a:r>
              <a:rPr lang="en-US" sz="1800" b="1" i="1" dirty="0" smtClean="0"/>
              <a:t>19. Performance-based </a:t>
            </a:r>
            <a:r>
              <a:rPr lang="en-US" sz="1800" b="1" i="1" dirty="0"/>
              <a:t>communication (PBC): one line is used for each RCP specification authorization (e.g. RCP 240, RCP 150), with appropriate limitations or conditions listed in the “Specific Approvals” and/or “Remarks” columns.</a:t>
            </a:r>
          </a:p>
          <a:p>
            <a:pPr marL="457200" lvl="1" indent="0">
              <a:buNone/>
            </a:pPr>
            <a:r>
              <a:rPr lang="en-US" sz="1800" b="1" i="1" dirty="0"/>
              <a:t>20.	Performance-based surveillance (PBS): one line is used for each RSP specification authorization (e.g. RSP 180), with appropriate limitations or conditions listed in the “Specific Approvals” and/or “Remarks” columns.</a:t>
            </a:r>
          </a:p>
          <a:p>
            <a:pPr marL="457200" lvl="1" indent="0">
              <a:buNone/>
            </a:pPr>
            <a:r>
              <a:rPr lang="en-US" sz="1800" b="1" i="1" dirty="0"/>
              <a:t>21.	Limitations, conditions and regulatory basis for operational approval associated with the RCP or RSP specification (e.g. SATCOM, VDL Mode 2, media routing policies, service agreements). Information on performance-based communication and surveillance, and guidance concerning the implementation and operational approval process, are contained in the Performance-based Communication and Surveillance (PBCS) Manual (Doc 9869).</a:t>
            </a:r>
            <a:endParaRPr lang="en-NZ" sz="1800" b="1" i="1" dirty="0" smtClean="0"/>
          </a:p>
          <a:p>
            <a:pPr marL="914400" lvl="2" indent="0" eaLnBrk="1" hangingPunct="1">
              <a:buNone/>
            </a:pPr>
            <a:endParaRPr lang="en-NZ" sz="24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36420925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chemeClr val="tx1"/>
                </a:solidFill>
              </a:rPr>
              <a:t>PBCS </a:t>
            </a:r>
            <a:r>
              <a:rPr lang="en-US" sz="2400" dirty="0">
                <a:solidFill>
                  <a:schemeClr val="tx1"/>
                </a:solidFill>
              </a:rPr>
              <a:t>- proposed amendments Annex </a:t>
            </a:r>
            <a:r>
              <a:rPr lang="en-US" sz="2400" dirty="0" smtClean="0">
                <a:solidFill>
                  <a:schemeClr val="tx1"/>
                </a:solidFill>
              </a:rPr>
              <a:t>11 Chapter 2</a:t>
            </a:r>
            <a:endParaRPr lang="en-NZ" sz="2400" dirty="0" smtClean="0">
              <a:solidFill>
                <a:schemeClr val="tx1"/>
              </a:solidFill>
            </a:endParaRPr>
          </a:p>
        </p:txBody>
      </p:sp>
      <p:sp>
        <p:nvSpPr>
          <p:cNvPr id="4099" name="Rectangle 3"/>
          <p:cNvSpPr>
            <a:spLocks noGrp="1" noChangeArrowheads="1"/>
          </p:cNvSpPr>
          <p:nvPr>
            <p:ph type="body" idx="1"/>
          </p:nvPr>
        </p:nvSpPr>
        <p:spPr>
          <a:xfrm>
            <a:off x="0" y="980729"/>
            <a:ext cx="9143999" cy="4734272"/>
          </a:xfrm>
        </p:spPr>
        <p:txBody>
          <a:bodyPr/>
          <a:lstStyle/>
          <a:p>
            <a:r>
              <a:rPr lang="en-US" sz="2400" b="1" dirty="0" smtClean="0"/>
              <a:t>2.8.1</a:t>
            </a:r>
            <a:r>
              <a:rPr lang="en-US" sz="2400" b="1" dirty="0"/>
              <a:t>	In applying performance-based communication, RCP </a:t>
            </a:r>
            <a:r>
              <a:rPr lang="en-US" sz="2400" b="1" dirty="0" smtClean="0"/>
              <a:t>specifications</a:t>
            </a:r>
            <a:r>
              <a:rPr lang="en-US" sz="2400" b="1" strike="sngStrike" dirty="0" smtClean="0"/>
              <a:t> </a:t>
            </a:r>
            <a:r>
              <a:rPr lang="en-US" sz="2400" b="1" dirty="0" smtClean="0"/>
              <a:t>shall </a:t>
            </a:r>
            <a:r>
              <a:rPr lang="en-US" sz="2400" b="1" dirty="0"/>
              <a:t>be prescribed by States. When applicable, the RCP </a:t>
            </a:r>
            <a:r>
              <a:rPr lang="en-US" sz="2400" b="1" dirty="0" smtClean="0"/>
              <a:t>specification(s) shall </a:t>
            </a:r>
            <a:r>
              <a:rPr lang="en-US" sz="2400" b="1" dirty="0"/>
              <a:t>be prescribed on the basis of regional air navigation agreements.  In designating a RCP specification, limitations may apply as a result of communication infrastructure constraints or specific communication functionality requirements.</a:t>
            </a:r>
          </a:p>
          <a:p>
            <a:pPr marL="0" indent="0">
              <a:buNone/>
            </a:pPr>
            <a:r>
              <a:rPr lang="en-US" sz="2400" b="1" dirty="0" smtClean="0"/>
              <a:t>Recommendation</a:t>
            </a:r>
            <a:r>
              <a:rPr lang="en-US" sz="2400" b="1" dirty="0"/>
              <a:t>.— </a:t>
            </a:r>
            <a:r>
              <a:rPr lang="en-US" sz="2400" b="1" i="1" dirty="0"/>
              <a:t>When implementing an air traffic service, such as a separation minimum, that is predicated on communication performance, performance-based communications should be applied to ensure the communication system meets applicable performance requirements initially and in continued operations.</a:t>
            </a:r>
            <a:endParaRPr lang="en-US" sz="2400" b="1" dirty="0"/>
          </a:p>
          <a:p>
            <a:r>
              <a:rPr lang="en-US" sz="2400" b="1" dirty="0"/>
              <a:t>2.8.2	</a:t>
            </a:r>
            <a:endParaRPr lang="en-NZ" sz="1000" dirty="0" smtClean="0">
              <a:solidFill>
                <a:schemeClr val="bg2"/>
              </a:solidFill>
            </a:endParaRPr>
          </a:p>
        </p:txBody>
      </p:sp>
    </p:spTree>
    <p:extLst>
      <p:ext uri="{BB962C8B-B14F-4D97-AF65-F5344CB8AC3E}">
        <p14:creationId xmlns:p14="http://schemas.microsoft.com/office/powerpoint/2010/main" val="32183557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chemeClr val="tx1"/>
                </a:solidFill>
              </a:rPr>
              <a:t>PBCS </a:t>
            </a:r>
            <a:r>
              <a:rPr lang="en-US" sz="2400" dirty="0">
                <a:solidFill>
                  <a:schemeClr val="tx1"/>
                </a:solidFill>
              </a:rPr>
              <a:t>- proposed amendments Annex </a:t>
            </a:r>
            <a:r>
              <a:rPr lang="en-US" sz="2400" dirty="0" smtClean="0">
                <a:solidFill>
                  <a:schemeClr val="tx1"/>
                </a:solidFill>
              </a:rPr>
              <a:t>11 Chapter 2</a:t>
            </a:r>
            <a:endParaRPr lang="en-NZ" sz="2400" dirty="0" smtClean="0">
              <a:solidFill>
                <a:schemeClr val="tx1"/>
              </a:solidFill>
            </a:endParaRPr>
          </a:p>
        </p:txBody>
      </p:sp>
      <p:sp>
        <p:nvSpPr>
          <p:cNvPr id="4099" name="Rectangle 3"/>
          <p:cNvSpPr>
            <a:spLocks noGrp="1" noChangeArrowheads="1"/>
          </p:cNvSpPr>
          <p:nvPr>
            <p:ph type="body" idx="1"/>
          </p:nvPr>
        </p:nvSpPr>
        <p:spPr>
          <a:xfrm>
            <a:off x="0" y="980729"/>
            <a:ext cx="9143999" cy="4734272"/>
          </a:xfrm>
        </p:spPr>
        <p:txBody>
          <a:bodyPr/>
          <a:lstStyle/>
          <a:p>
            <a:r>
              <a:rPr lang="en-US" sz="2400" b="1" dirty="0" smtClean="0"/>
              <a:t>2.8.2</a:t>
            </a:r>
            <a:r>
              <a:rPr lang="en-US" sz="2400" b="1" dirty="0"/>
              <a:t>	The prescribed RCP </a:t>
            </a:r>
            <a:r>
              <a:rPr lang="en-US" sz="2400" b="1" dirty="0" smtClean="0"/>
              <a:t>specification shall </a:t>
            </a:r>
            <a:r>
              <a:rPr lang="en-US" sz="2400" b="1" dirty="0"/>
              <a:t>be appropriate to the air traffic services provided in the airspace concerned taking into account navigation and surveillance capability.</a:t>
            </a:r>
          </a:p>
          <a:p>
            <a:pPr marL="0" indent="0">
              <a:buNone/>
            </a:pPr>
            <a:r>
              <a:rPr lang="en-US" sz="2400" b="1" i="1" dirty="0"/>
              <a:t>Note.— Applicable guidance on performance-based communication and implementation </a:t>
            </a:r>
            <a:r>
              <a:rPr lang="en-US" sz="2400" b="1" i="1" dirty="0" smtClean="0"/>
              <a:t>is published </a:t>
            </a:r>
            <a:r>
              <a:rPr lang="en-US" sz="2400" b="1" i="1" dirty="0"/>
              <a:t>in the Performance-Based Communication and Surveillance Manual </a:t>
            </a:r>
            <a:r>
              <a:rPr lang="en-US" sz="2400" b="1" i="1" dirty="0" smtClean="0"/>
              <a:t>(</a:t>
            </a:r>
            <a:r>
              <a:rPr lang="en-US" sz="2400" b="1" i="1" dirty="0"/>
              <a:t>Doc 9869</a:t>
            </a:r>
            <a:r>
              <a:rPr lang="en-US" sz="2400" b="1" i="1" dirty="0" smtClean="0"/>
              <a:t>)</a:t>
            </a:r>
            <a:endParaRPr lang="en-US" sz="2400" b="1" i="1" dirty="0"/>
          </a:p>
          <a:p>
            <a:pPr marL="0" indent="0">
              <a:buNone/>
            </a:pPr>
            <a:endParaRPr lang="en-NZ" sz="2400" b="1" i="1" dirty="0"/>
          </a:p>
          <a:p>
            <a:pPr marL="0" indent="0">
              <a:buNone/>
            </a:pPr>
            <a:r>
              <a:rPr lang="en-NZ" sz="2400" b="1" i="1" dirty="0"/>
              <a:t> </a:t>
            </a:r>
            <a:r>
              <a:rPr lang="en-NZ" sz="2400" b="1" i="1" dirty="0" smtClean="0"/>
              <a:t>  Similar amendment proposals for RSP in 2.9</a:t>
            </a:r>
            <a:endParaRPr lang="en-NZ" sz="2400" b="1" dirty="0" smtClean="0"/>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34386231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chemeClr val="tx1"/>
                </a:solidFill>
              </a:rPr>
              <a:t>PBCS </a:t>
            </a:r>
            <a:r>
              <a:rPr lang="en-US" sz="2400" dirty="0">
                <a:solidFill>
                  <a:schemeClr val="tx1"/>
                </a:solidFill>
              </a:rPr>
              <a:t>- proposed amendments Annex </a:t>
            </a:r>
            <a:r>
              <a:rPr lang="en-US" sz="2400" dirty="0" smtClean="0">
                <a:solidFill>
                  <a:schemeClr val="tx1"/>
                </a:solidFill>
              </a:rPr>
              <a:t>11 Chapter 3</a:t>
            </a:r>
            <a:endParaRPr lang="en-NZ" sz="2400" dirty="0" smtClean="0">
              <a:solidFill>
                <a:schemeClr val="tx1"/>
              </a:solidFill>
            </a:endParaRPr>
          </a:p>
        </p:txBody>
      </p:sp>
      <p:sp>
        <p:nvSpPr>
          <p:cNvPr id="4099" name="Rectangle 3"/>
          <p:cNvSpPr>
            <a:spLocks noGrp="1" noChangeArrowheads="1"/>
          </p:cNvSpPr>
          <p:nvPr>
            <p:ph type="body" idx="1"/>
          </p:nvPr>
        </p:nvSpPr>
        <p:spPr>
          <a:xfrm>
            <a:off x="0" y="980729"/>
            <a:ext cx="9143999" cy="4734272"/>
          </a:xfrm>
        </p:spPr>
        <p:txBody>
          <a:bodyPr/>
          <a:lstStyle/>
          <a:p>
            <a:r>
              <a:rPr lang="en-US" b="1" dirty="0"/>
              <a:t>3.3.5.2	For all airspace where the separation minimum being applied is predicated on communication and/or surveillance performance, a </a:t>
            </a:r>
            <a:r>
              <a:rPr lang="en-US" b="1" dirty="0" err="1"/>
              <a:t>programme</a:t>
            </a:r>
            <a:r>
              <a:rPr lang="en-US" b="1" dirty="0"/>
              <a:t> shall be instituted, on a regional basis, for monitoring the performance of the infrastructure and the participating aircraft against the appropriate RCP and/or RSP specifications, to ensure that operations continue to meet safety objectives.  The scope of regional monitoring </a:t>
            </a:r>
            <a:r>
              <a:rPr lang="en-US" b="1" dirty="0" err="1"/>
              <a:t>programmes</a:t>
            </a:r>
            <a:r>
              <a:rPr lang="en-US" b="1" dirty="0"/>
              <a:t> shall be adequate to conduct analyses on an operator basis taking into account individual aircraft, aircraft types and various infrastructure and technological dependencies (e.g. sub-network types, sub-network routing policies, frequencies), all of which are factors in evaluating the stability of communication or surveillance performance.</a:t>
            </a:r>
          </a:p>
          <a:p>
            <a:pPr lvl="2" eaLnBrk="1" hangingPunct="1"/>
            <a:endParaRPr lang="en-US" sz="10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11302209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a:xfrm>
            <a:off x="827584" y="1643050"/>
            <a:ext cx="7488832" cy="2143140"/>
          </a:xfrm>
          <a:noFill/>
        </p:spPr>
        <p:txBody>
          <a:bodyPr/>
          <a:lstStyle/>
          <a:p>
            <a:pPr algn="ctr" eaLnBrk="1" hangingPunct="1"/>
            <a:r>
              <a:rPr lang="en-NZ" sz="3600" dirty="0" smtClean="0"/>
              <a:t>2 – OPLINKP proposals for amendment</a:t>
            </a:r>
            <a:br>
              <a:rPr lang="en-NZ" sz="3600" dirty="0" smtClean="0"/>
            </a:br>
            <a:r>
              <a:rPr lang="en-NZ" sz="3600" dirty="0" smtClean="0"/>
              <a:t> Doc 9869 Manual of RCP</a:t>
            </a:r>
            <a:endParaRPr lang="en-NZ" sz="4400" dirty="0" smtClean="0"/>
          </a:p>
        </p:txBody>
      </p:sp>
    </p:spTree>
    <p:extLst>
      <p:ext uri="{BB962C8B-B14F-4D97-AF65-F5344CB8AC3E}">
        <p14:creationId xmlns:p14="http://schemas.microsoft.com/office/powerpoint/2010/main" val="3771942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42875"/>
            <a:ext cx="8884096" cy="642938"/>
          </a:xfrm>
        </p:spPr>
        <p:txBody>
          <a:bodyPr/>
          <a:lstStyle/>
          <a:p>
            <a:pPr eaLnBrk="1" hangingPunct="1"/>
            <a:r>
              <a:rPr lang="en-US" dirty="0" smtClean="0">
                <a:solidFill>
                  <a:schemeClr val="tx1"/>
                </a:solidFill>
              </a:rPr>
              <a:t>RCP- Annex 11 </a:t>
            </a:r>
            <a:r>
              <a:rPr lang="en-US" dirty="0">
                <a:solidFill>
                  <a:schemeClr val="tx1"/>
                </a:solidFill>
              </a:rPr>
              <a:t>– </a:t>
            </a:r>
            <a:r>
              <a:rPr lang="en-US" dirty="0" smtClean="0">
                <a:solidFill>
                  <a:schemeClr val="tx1"/>
                </a:solidFill>
              </a:rPr>
              <a:t>Air Traffic Services</a:t>
            </a:r>
            <a:endParaRPr lang="en-NZ" dirty="0" smtClean="0">
              <a:solidFill>
                <a:schemeClr val="tx1"/>
              </a:solidFill>
            </a:endParaRPr>
          </a:p>
        </p:txBody>
      </p:sp>
      <p:sp>
        <p:nvSpPr>
          <p:cNvPr id="4099" name="Rectangle 3"/>
          <p:cNvSpPr>
            <a:spLocks noGrp="1" noChangeArrowheads="1"/>
          </p:cNvSpPr>
          <p:nvPr>
            <p:ph type="body" idx="1"/>
          </p:nvPr>
        </p:nvSpPr>
        <p:spPr>
          <a:xfrm>
            <a:off x="107504" y="1052736"/>
            <a:ext cx="9036496" cy="4824536"/>
          </a:xfrm>
        </p:spPr>
        <p:txBody>
          <a:bodyPr/>
          <a:lstStyle/>
          <a:p>
            <a:pPr eaLnBrk="1" hangingPunct="1"/>
            <a:endParaRPr lang="en-US" sz="800" b="1" dirty="0" smtClean="0">
              <a:solidFill>
                <a:schemeClr val="bg2"/>
              </a:solidFill>
            </a:endParaRPr>
          </a:p>
          <a:p>
            <a:pPr marL="0" indent="0">
              <a:buNone/>
            </a:pPr>
            <a:r>
              <a:rPr lang="en-GB" sz="2400" b="1" dirty="0" smtClean="0"/>
              <a:t>2.8 </a:t>
            </a:r>
            <a:r>
              <a:rPr lang="en-GB" sz="2400" b="1" dirty="0"/>
              <a:t>   </a:t>
            </a:r>
            <a:r>
              <a:rPr lang="en-GB" sz="2400" b="1" dirty="0" smtClean="0"/>
              <a:t>Required communication performance (RCP)</a:t>
            </a:r>
          </a:p>
          <a:p>
            <a:pPr marL="0" indent="0">
              <a:buNone/>
            </a:pPr>
            <a:endParaRPr lang="en-GB" sz="800" b="1" dirty="0" smtClean="0"/>
          </a:p>
          <a:p>
            <a:pPr marL="0" indent="0">
              <a:buNone/>
            </a:pPr>
            <a:r>
              <a:rPr lang="en-GB" sz="2400" b="1" dirty="0" smtClean="0"/>
              <a:t>2.8.1  RCP types shall be prescribed by states. When applicable, the RCP type(s) shall be prescribed on the basis of regional air navigation agreements.</a:t>
            </a:r>
          </a:p>
          <a:p>
            <a:pPr marL="0" indent="0">
              <a:buNone/>
            </a:pPr>
            <a:endParaRPr lang="en-GB" sz="800" b="1" dirty="0" smtClean="0"/>
          </a:p>
          <a:p>
            <a:pPr marL="0" indent="0">
              <a:buNone/>
            </a:pPr>
            <a:r>
              <a:rPr lang="en-GB" sz="2400" b="1" dirty="0" smtClean="0"/>
              <a:t>2.8.2  The prescribed RCP type shall be appropriate to the air traffic services provided in the airspace concerned. </a:t>
            </a:r>
            <a:endParaRPr lang="en-GB" sz="2400" b="1" dirty="0"/>
          </a:p>
          <a:p>
            <a:pPr marL="0" indent="0">
              <a:buNone/>
            </a:pPr>
            <a:endParaRPr lang="en-GB" sz="1000" b="1" dirty="0" smtClean="0"/>
          </a:p>
          <a:p>
            <a:pPr marL="0" indent="0">
              <a:buNone/>
            </a:pPr>
            <a:r>
              <a:rPr lang="en-GB" sz="2400" b="1" dirty="0" smtClean="0"/>
              <a:t>Note: provides reference to Doc 9869 RCP Manual </a:t>
            </a:r>
          </a:p>
          <a:p>
            <a:pPr marL="0" indent="0">
              <a:buNone/>
            </a:pPr>
            <a:endParaRPr lang="en-GB" sz="1800" b="1" dirty="0" smtClean="0"/>
          </a:p>
          <a:p>
            <a:pPr marL="0" indent="0">
              <a:buNone/>
            </a:pPr>
            <a:endParaRPr lang="en-US" sz="800" b="1" dirty="0"/>
          </a:p>
        </p:txBody>
      </p:sp>
      <p:sp>
        <p:nvSpPr>
          <p:cNvPr id="2" name="Rounded Rectangle 1"/>
          <p:cNvSpPr/>
          <p:nvPr/>
        </p:nvSpPr>
        <p:spPr bwMode="auto">
          <a:xfrm>
            <a:off x="0" y="1772816"/>
            <a:ext cx="9144000" cy="2304256"/>
          </a:xfrm>
          <a:prstGeom prst="roundRect">
            <a:avLst/>
          </a:prstGeom>
          <a:noFill/>
          <a:ln w="28575" cap="flat" cmpd="sng" algn="ctr">
            <a:solidFill>
              <a:srgbClr val="FF0000"/>
            </a:solidFill>
            <a:prstDash val="solid"/>
            <a:round/>
            <a:headEnd type="none" w="med" len="med"/>
            <a:tailEnd type="none" w="med" len="med"/>
          </a:ln>
          <a:effectLst>
            <a:glow rad="1397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val="12589103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chemeClr val="tx1"/>
                </a:solidFill>
              </a:rPr>
              <a:t>PBCS </a:t>
            </a:r>
            <a:r>
              <a:rPr lang="en-US" sz="2400" dirty="0">
                <a:solidFill>
                  <a:schemeClr val="tx1"/>
                </a:solidFill>
              </a:rPr>
              <a:t>- proposed amendments </a:t>
            </a:r>
            <a:r>
              <a:rPr lang="en-US" sz="2400" dirty="0" smtClean="0">
                <a:solidFill>
                  <a:schemeClr val="tx1"/>
                </a:solidFill>
              </a:rPr>
              <a:t>Doc 9869</a:t>
            </a:r>
            <a:endParaRPr lang="en-NZ" sz="2400" dirty="0" smtClean="0">
              <a:solidFill>
                <a:schemeClr val="tx1"/>
              </a:solidFill>
            </a:endParaRPr>
          </a:p>
        </p:txBody>
      </p:sp>
      <p:sp>
        <p:nvSpPr>
          <p:cNvPr id="4099" name="Rectangle 3"/>
          <p:cNvSpPr>
            <a:spLocks noGrp="1" noChangeArrowheads="1"/>
          </p:cNvSpPr>
          <p:nvPr>
            <p:ph type="body" idx="1"/>
          </p:nvPr>
        </p:nvSpPr>
        <p:spPr>
          <a:xfrm>
            <a:off x="323528" y="980729"/>
            <a:ext cx="8820471" cy="4734272"/>
          </a:xfrm>
        </p:spPr>
        <p:txBody>
          <a:bodyPr/>
          <a:lstStyle/>
          <a:p>
            <a:pPr eaLnBrk="1" hangingPunct="1"/>
            <a:r>
              <a:rPr lang="en-US" sz="2400" b="1" dirty="0"/>
              <a:t>Currently, the RCP and RSP specifications and post-implementation monitoring guidance material for PBCS are provided in the GOLD.  </a:t>
            </a:r>
            <a:endParaRPr lang="en-US" sz="2400" b="1" dirty="0" smtClean="0"/>
          </a:p>
          <a:p>
            <a:pPr eaLnBrk="1" hangingPunct="1"/>
            <a:r>
              <a:rPr lang="en-US" sz="2400" b="1" dirty="0" smtClean="0"/>
              <a:t>ICAO </a:t>
            </a:r>
            <a:r>
              <a:rPr lang="en-US" sz="2400" b="1" dirty="0"/>
              <a:t>Secretariat </a:t>
            </a:r>
            <a:r>
              <a:rPr lang="en-US" sz="2400" b="1" dirty="0" smtClean="0"/>
              <a:t>has informed Panels that </a:t>
            </a:r>
            <a:r>
              <a:rPr lang="en-US" sz="2400" b="1" dirty="0"/>
              <a:t>the GOLD </a:t>
            </a:r>
            <a:r>
              <a:rPr lang="en-US" sz="2400" b="1" dirty="0" smtClean="0"/>
              <a:t>can </a:t>
            </a:r>
            <a:r>
              <a:rPr lang="en-US" sz="2400" b="1" dirty="0"/>
              <a:t>not be referenced in Doc 4444. </a:t>
            </a:r>
            <a:endParaRPr lang="en-US" sz="2400" b="1" dirty="0" smtClean="0"/>
          </a:p>
          <a:p>
            <a:pPr marL="342900" lvl="1" indent="-342900" eaLnBrk="1" hangingPunct="1">
              <a:buFontTx/>
              <a:buChar char="•"/>
            </a:pPr>
            <a:r>
              <a:rPr lang="en-US" sz="2400" b="1" dirty="0" smtClean="0"/>
              <a:t>OPLINKP </a:t>
            </a:r>
            <a:r>
              <a:rPr lang="en-US" sz="2400" b="1" dirty="0"/>
              <a:t>agreed to update the </a:t>
            </a:r>
            <a:r>
              <a:rPr lang="en-US" sz="2400" b="1" i="1" dirty="0"/>
              <a:t>Manual on Required Communication Performance (RCP)</a:t>
            </a:r>
            <a:r>
              <a:rPr lang="en-US" sz="2400" b="1" dirty="0"/>
              <a:t> (ICAO Doc 9869) </a:t>
            </a:r>
            <a:r>
              <a:rPr lang="en-US" sz="2400" b="1" dirty="0" smtClean="0"/>
              <a:t>:</a:t>
            </a:r>
          </a:p>
          <a:p>
            <a:pPr marL="1200150" lvl="3" indent="-342900" eaLnBrk="1" hangingPunct="1"/>
            <a:r>
              <a:rPr lang="en-US" sz="2400" b="1" dirty="0" smtClean="0"/>
              <a:t> by renaming to </a:t>
            </a:r>
            <a:r>
              <a:rPr lang="en-US" sz="2400" b="1" i="1" dirty="0"/>
              <a:t>Performance-Based Communication and Surveillance (PBCS) Manual</a:t>
            </a:r>
            <a:r>
              <a:rPr lang="en-US" sz="2400" b="1" dirty="0"/>
              <a:t> </a:t>
            </a:r>
            <a:endParaRPr lang="en-US" sz="2400" b="1" dirty="0" smtClean="0"/>
          </a:p>
          <a:p>
            <a:pPr marL="1200150" lvl="3" indent="-342900" eaLnBrk="1" hangingPunct="1"/>
            <a:r>
              <a:rPr lang="en-US" sz="2400" b="1" dirty="0" smtClean="0"/>
              <a:t>to </a:t>
            </a:r>
            <a:r>
              <a:rPr lang="en-US" sz="2400" b="1" dirty="0"/>
              <a:t>include Appendices B, C and D of the </a:t>
            </a:r>
            <a:r>
              <a:rPr lang="en-US" sz="2400" b="1" dirty="0" smtClean="0"/>
              <a:t>GOLD Edition 2.  </a:t>
            </a:r>
            <a:endParaRPr lang="en-US" sz="2400" b="1" dirty="0">
              <a:solidFill>
                <a:schemeClr val="bg2"/>
              </a:solidFill>
            </a:endParaRPr>
          </a:p>
          <a:p>
            <a:pPr eaLnBrk="1" hangingPunct="1"/>
            <a:endParaRPr lang="en-US" sz="24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31989054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88" y="142875"/>
            <a:ext cx="8634412" cy="642938"/>
          </a:xfrm>
        </p:spPr>
        <p:txBody>
          <a:bodyPr/>
          <a:lstStyle/>
          <a:p>
            <a:pPr eaLnBrk="1" hangingPunct="1"/>
            <a:r>
              <a:rPr lang="en-US" sz="2400" dirty="0" smtClean="0">
                <a:solidFill>
                  <a:schemeClr val="tx1"/>
                </a:solidFill>
              </a:rPr>
              <a:t>PBCS </a:t>
            </a:r>
            <a:r>
              <a:rPr lang="en-US" sz="2400" dirty="0">
                <a:solidFill>
                  <a:schemeClr val="tx1"/>
                </a:solidFill>
              </a:rPr>
              <a:t>- proposed amendments </a:t>
            </a:r>
            <a:r>
              <a:rPr lang="en-US" sz="2400" dirty="0" smtClean="0">
                <a:solidFill>
                  <a:schemeClr val="tx1"/>
                </a:solidFill>
              </a:rPr>
              <a:t>Doc 9869</a:t>
            </a:r>
            <a:endParaRPr lang="en-NZ" sz="2400" dirty="0" smtClean="0">
              <a:solidFill>
                <a:schemeClr val="tx1"/>
              </a:solidFill>
            </a:endParaRPr>
          </a:p>
        </p:txBody>
      </p:sp>
      <p:sp>
        <p:nvSpPr>
          <p:cNvPr id="4099" name="Rectangle 3"/>
          <p:cNvSpPr>
            <a:spLocks noGrp="1" noChangeArrowheads="1"/>
          </p:cNvSpPr>
          <p:nvPr>
            <p:ph type="body" idx="1"/>
          </p:nvPr>
        </p:nvSpPr>
        <p:spPr>
          <a:xfrm>
            <a:off x="323528" y="980729"/>
            <a:ext cx="8820471" cy="4734272"/>
          </a:xfrm>
        </p:spPr>
        <p:txBody>
          <a:bodyPr/>
          <a:lstStyle/>
          <a:p>
            <a:pPr eaLnBrk="1" hangingPunct="1"/>
            <a:r>
              <a:rPr lang="en-US" sz="2400" b="1" dirty="0"/>
              <a:t>The GOLD, First Edition, Appendix C, refers to “surveillance performance specifications.”  The GOLD, Second Edition, </a:t>
            </a:r>
            <a:r>
              <a:rPr lang="en-US" sz="2400" b="1" dirty="0" smtClean="0"/>
              <a:t>refers specifically </a:t>
            </a:r>
            <a:r>
              <a:rPr lang="en-US" sz="2400" b="1" dirty="0"/>
              <a:t>to “RSP specifications.” </a:t>
            </a:r>
            <a:endParaRPr lang="en-US" sz="2400" b="1" dirty="0" smtClean="0"/>
          </a:p>
          <a:p>
            <a:pPr eaLnBrk="1" hangingPunct="1"/>
            <a:r>
              <a:rPr lang="en-US" sz="2400" b="1" dirty="0" smtClean="0"/>
              <a:t>For </a:t>
            </a:r>
            <a:r>
              <a:rPr lang="en-US" sz="2400" b="1" dirty="0"/>
              <a:t>these reasons and others, </a:t>
            </a:r>
            <a:r>
              <a:rPr lang="en-US" sz="2400" b="1" dirty="0" smtClean="0"/>
              <a:t>the </a:t>
            </a:r>
            <a:r>
              <a:rPr lang="en-US" sz="2400" b="1" dirty="0"/>
              <a:t>Second Edition of the GOLD will provide the basis for the </a:t>
            </a:r>
            <a:r>
              <a:rPr lang="en-US" sz="2400" b="1" dirty="0" smtClean="0"/>
              <a:t>update </a:t>
            </a:r>
            <a:r>
              <a:rPr lang="en-US" sz="2400" b="1" dirty="0"/>
              <a:t>to Doc 9869</a:t>
            </a:r>
            <a:r>
              <a:rPr lang="en-US" sz="2400" b="1" dirty="0" smtClean="0"/>
              <a:t>.</a:t>
            </a:r>
          </a:p>
          <a:p>
            <a:pPr eaLnBrk="1" hangingPunct="1"/>
            <a:r>
              <a:rPr lang="en-US" sz="2400" b="1" dirty="0" smtClean="0"/>
              <a:t>The updated Doc </a:t>
            </a:r>
            <a:r>
              <a:rPr lang="en-US" sz="2400" b="1" dirty="0"/>
              <a:t>9869 together with the </a:t>
            </a:r>
            <a:r>
              <a:rPr lang="en-US" sz="2400" b="1" dirty="0" smtClean="0"/>
              <a:t>Annex </a:t>
            </a:r>
            <a:r>
              <a:rPr lang="en-US" sz="2400" b="1" dirty="0"/>
              <a:t>6 and 11 </a:t>
            </a:r>
            <a:r>
              <a:rPr lang="en-US" sz="2400" b="1" dirty="0" smtClean="0"/>
              <a:t>amendments for PBCS will </a:t>
            </a:r>
            <a:r>
              <a:rPr lang="en-US" sz="2400" b="1" dirty="0"/>
              <a:t>allow the SASP to refer to RCP and RSP specifications in standards for existing and planned separation minima and procedures provided in Doc 4444.</a:t>
            </a:r>
            <a:endParaRPr lang="en-US" sz="2400" b="1" dirty="0" smtClean="0"/>
          </a:p>
          <a:p>
            <a:endParaRPr lang="en-NZ" sz="1000" b="1" dirty="0" smtClean="0"/>
          </a:p>
          <a:p>
            <a:pPr eaLnBrk="1" hangingPunct="1"/>
            <a:endParaRPr lang="en-NZ" sz="1000" dirty="0" smtClean="0">
              <a:solidFill>
                <a:schemeClr val="bg2"/>
              </a:solidFill>
            </a:endParaRPr>
          </a:p>
        </p:txBody>
      </p:sp>
    </p:spTree>
    <p:extLst>
      <p:ext uri="{BB962C8B-B14F-4D97-AF65-F5344CB8AC3E}">
        <p14:creationId xmlns:p14="http://schemas.microsoft.com/office/powerpoint/2010/main" val="27636623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thanks"/>
          <p:cNvPicPr>
            <a:picLocks noChangeArrowheads="1"/>
          </p:cNvPicPr>
          <p:nvPr/>
        </p:nvPicPr>
        <p:blipFill>
          <a:blip r:embed="rId3"/>
          <a:srcRect/>
          <a:stretch>
            <a:fillRect/>
          </a:stretch>
        </p:blipFill>
        <p:spPr bwMode="auto">
          <a:xfrm>
            <a:off x="0" y="0"/>
            <a:ext cx="9144000" cy="5848350"/>
          </a:xfrm>
          <a:prstGeom prst="rect">
            <a:avLst/>
          </a:prstGeom>
          <a:noFill/>
          <a:ln w="9525">
            <a:noFill/>
            <a:miter lim="800000"/>
            <a:headEnd/>
            <a:tailEnd/>
          </a:ln>
        </p:spPr>
      </p:pic>
      <p:sp>
        <p:nvSpPr>
          <p:cNvPr id="31747" name="Rectangle 2"/>
          <p:cNvSpPr>
            <a:spLocks noGrp="1" noChangeArrowheads="1"/>
          </p:cNvSpPr>
          <p:nvPr>
            <p:ph type="title"/>
          </p:nvPr>
        </p:nvSpPr>
        <p:spPr>
          <a:xfrm>
            <a:off x="1066800" y="3911600"/>
            <a:ext cx="7848600" cy="936625"/>
          </a:xfrm>
        </p:spPr>
        <p:txBody>
          <a:bodyPr/>
          <a:lstStyle/>
          <a:p>
            <a:pPr eaLnBrk="1" hangingPunct="1"/>
            <a:r>
              <a:rPr lang="en-NZ" sz="4200" dirty="0" smtClean="0">
                <a:solidFill>
                  <a:schemeClr val="bg1"/>
                </a:solidFill>
              </a:rPr>
              <a:t>Thank you</a:t>
            </a:r>
            <a:r>
              <a:rPr lang="en-NZ" sz="1200" dirty="0" smtClean="0">
                <a:solidFill>
                  <a:schemeClr val="bg1"/>
                </a:solidFill>
              </a:rPr>
              <a:t/>
            </a:r>
            <a:br>
              <a:rPr lang="en-NZ" sz="1200" dirty="0" smtClean="0">
                <a:solidFill>
                  <a:schemeClr val="bg1"/>
                </a:solidFill>
              </a:rPr>
            </a:br>
            <a:r>
              <a:rPr lang="en-NZ" sz="1200" dirty="0" smtClean="0">
                <a:solidFill>
                  <a:schemeClr val="bg1"/>
                </a:solidFill>
              </a:rPr>
              <a:t/>
            </a:r>
            <a:br>
              <a:rPr lang="en-NZ" sz="1200" dirty="0" smtClean="0">
                <a:solidFill>
                  <a:schemeClr val="bg1"/>
                </a:solidFill>
              </a:rPr>
            </a:br>
            <a:r>
              <a:rPr lang="en-NZ" sz="2400" b="1" dirty="0" smtClean="0">
                <a:solidFill>
                  <a:schemeClr val="bg1"/>
                </a:solidFill>
                <a:latin typeface="+mn-lt"/>
              </a:rPr>
              <a:t>Paul Radford</a:t>
            </a:r>
            <a:br>
              <a:rPr lang="en-NZ" sz="2400" b="1" dirty="0" smtClean="0">
                <a:solidFill>
                  <a:schemeClr val="bg1"/>
                </a:solidFill>
                <a:latin typeface="+mn-lt"/>
              </a:rPr>
            </a:br>
            <a:r>
              <a:rPr lang="en-NZ" sz="2400" b="1" dirty="0" smtClean="0">
                <a:solidFill>
                  <a:schemeClr val="bg1"/>
                </a:solidFill>
                <a:latin typeface="+mn-lt"/>
              </a:rPr>
              <a:t>Manager Oceanic Systems</a:t>
            </a:r>
            <a:br>
              <a:rPr lang="en-NZ" sz="2400" b="1" dirty="0" smtClean="0">
                <a:solidFill>
                  <a:schemeClr val="bg1"/>
                </a:solidFill>
                <a:latin typeface="+mn-lt"/>
              </a:rPr>
            </a:br>
            <a:r>
              <a:rPr lang="en-NZ" sz="2400" b="1" dirty="0" smtClean="0">
                <a:solidFill>
                  <a:schemeClr val="bg1"/>
                </a:solidFill>
                <a:latin typeface="+mn-lt"/>
              </a:rPr>
              <a:t>Airways New Zealand</a:t>
            </a:r>
            <a:br>
              <a:rPr lang="en-NZ" sz="2400" b="1" dirty="0" smtClean="0">
                <a:solidFill>
                  <a:schemeClr val="bg1"/>
                </a:solidFill>
                <a:latin typeface="+mn-lt"/>
              </a:rPr>
            </a:br>
            <a:r>
              <a:rPr lang="en-NZ" sz="2400" b="1" dirty="0" smtClean="0">
                <a:solidFill>
                  <a:schemeClr val="bg1"/>
                </a:solidFill>
                <a:latin typeface="+mn-lt"/>
              </a:rPr>
              <a:t>paul.radford@airways.co.nz</a:t>
            </a:r>
            <a:endParaRPr lang="en-NZ" sz="49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42875"/>
            <a:ext cx="8884096" cy="642938"/>
          </a:xfrm>
        </p:spPr>
        <p:txBody>
          <a:bodyPr/>
          <a:lstStyle/>
          <a:p>
            <a:pPr eaLnBrk="1" hangingPunct="1"/>
            <a:r>
              <a:rPr lang="en-US" dirty="0" smtClean="0">
                <a:solidFill>
                  <a:schemeClr val="tx1"/>
                </a:solidFill>
              </a:rPr>
              <a:t>RCP - Annex 11 </a:t>
            </a:r>
            <a:r>
              <a:rPr lang="en-US" dirty="0">
                <a:solidFill>
                  <a:schemeClr val="tx1"/>
                </a:solidFill>
              </a:rPr>
              <a:t>– </a:t>
            </a:r>
            <a:r>
              <a:rPr lang="en-US" dirty="0" smtClean="0">
                <a:solidFill>
                  <a:schemeClr val="tx1"/>
                </a:solidFill>
              </a:rPr>
              <a:t>Air Traffic Services</a:t>
            </a:r>
            <a:endParaRPr lang="en-NZ" dirty="0" smtClean="0">
              <a:solidFill>
                <a:schemeClr val="tx1"/>
              </a:solidFill>
            </a:endParaRPr>
          </a:p>
        </p:txBody>
      </p:sp>
      <p:sp>
        <p:nvSpPr>
          <p:cNvPr id="4099" name="Rectangle 3"/>
          <p:cNvSpPr>
            <a:spLocks noGrp="1" noChangeArrowheads="1"/>
          </p:cNvSpPr>
          <p:nvPr>
            <p:ph type="body" idx="1"/>
          </p:nvPr>
        </p:nvSpPr>
        <p:spPr>
          <a:xfrm>
            <a:off x="107504" y="1052736"/>
            <a:ext cx="9036496" cy="4824536"/>
          </a:xfrm>
        </p:spPr>
        <p:txBody>
          <a:bodyPr/>
          <a:lstStyle/>
          <a:p>
            <a:pPr eaLnBrk="1" hangingPunct="1"/>
            <a:endParaRPr lang="en-US" sz="800" b="1" dirty="0" smtClean="0">
              <a:solidFill>
                <a:schemeClr val="bg2"/>
              </a:solidFill>
            </a:endParaRPr>
          </a:p>
          <a:p>
            <a:pPr marL="0" indent="0">
              <a:buNone/>
            </a:pPr>
            <a:r>
              <a:rPr lang="en-GB" sz="2400" b="1" dirty="0" smtClean="0"/>
              <a:t>6.1 </a:t>
            </a:r>
            <a:r>
              <a:rPr lang="en-GB" sz="2400" b="1" dirty="0"/>
              <a:t>   </a:t>
            </a:r>
            <a:r>
              <a:rPr lang="en-GB" sz="2400" b="1" dirty="0" smtClean="0"/>
              <a:t>Aeronautical Mobile Service (air-ground)</a:t>
            </a:r>
          </a:p>
          <a:p>
            <a:pPr marL="0" indent="0">
              <a:buNone/>
            </a:pPr>
            <a:endParaRPr lang="en-GB" sz="800" b="1" dirty="0" smtClean="0"/>
          </a:p>
          <a:p>
            <a:pPr marL="0" indent="0">
              <a:buNone/>
            </a:pPr>
            <a:r>
              <a:rPr lang="en-GB" sz="2400" b="1" dirty="0" smtClean="0"/>
              <a:t>6.1.1.2  Where RCP types have been prescribed by states for ATM functions, ATS units shall, in addition to the requirements specified in 6.1.1.1 be provided with communication equipment which will enable them to provide ATS in accordance with the prescribed RCP types.</a:t>
            </a:r>
          </a:p>
          <a:p>
            <a:pPr marL="0" indent="0">
              <a:buNone/>
            </a:pPr>
            <a:endParaRPr lang="en-GB" sz="800" b="1" dirty="0" smtClean="0"/>
          </a:p>
          <a:p>
            <a:pPr marL="0" indent="0">
              <a:buNone/>
            </a:pPr>
            <a:r>
              <a:rPr lang="en-GB" sz="2400" b="1" dirty="0" smtClean="0"/>
              <a:t>6.2  Aeronautical Fixed Service (ground-ground)</a:t>
            </a:r>
            <a:endParaRPr lang="en-GB" sz="2400" b="1" dirty="0"/>
          </a:p>
          <a:p>
            <a:pPr marL="0" indent="0">
              <a:buNone/>
            </a:pPr>
            <a:endParaRPr lang="en-GB" sz="1000" b="1" dirty="0" smtClean="0"/>
          </a:p>
          <a:p>
            <a:pPr marL="0" indent="0">
              <a:buNone/>
            </a:pPr>
            <a:r>
              <a:rPr lang="en-GB" sz="2400" b="1" dirty="0" smtClean="0"/>
              <a:t>6.2.1.2 </a:t>
            </a:r>
            <a:r>
              <a:rPr lang="en-GB" sz="2400" b="1" dirty="0"/>
              <a:t>Where RCP types have been prescribed by states for ATM functions, ATS units </a:t>
            </a:r>
            <a:r>
              <a:rPr lang="en-GB" sz="2400" b="1" dirty="0" smtClean="0"/>
              <a:t>shall…… (as per 6.1.1.2)</a:t>
            </a:r>
            <a:endParaRPr lang="en-US" sz="800" b="1" dirty="0"/>
          </a:p>
        </p:txBody>
      </p:sp>
      <p:sp>
        <p:nvSpPr>
          <p:cNvPr id="2" name="Rounded Rectangle 1"/>
          <p:cNvSpPr/>
          <p:nvPr/>
        </p:nvSpPr>
        <p:spPr bwMode="auto">
          <a:xfrm>
            <a:off x="107504" y="1772816"/>
            <a:ext cx="9036496" cy="2016224"/>
          </a:xfrm>
          <a:prstGeom prst="roundRect">
            <a:avLst/>
          </a:prstGeom>
          <a:noFill/>
          <a:ln w="28575" cap="flat" cmpd="sng" algn="ctr">
            <a:solidFill>
              <a:srgbClr val="FF0000"/>
            </a:solidFill>
            <a:prstDash val="solid"/>
            <a:round/>
            <a:headEnd type="none" w="med" len="med"/>
            <a:tailEnd type="none" w="med" len="med"/>
          </a:ln>
          <a:effectLst>
            <a:glow rad="1397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
        <p:nvSpPr>
          <p:cNvPr id="3" name="Rounded Rectangle 2"/>
          <p:cNvSpPr/>
          <p:nvPr/>
        </p:nvSpPr>
        <p:spPr bwMode="auto">
          <a:xfrm>
            <a:off x="107504" y="4437112"/>
            <a:ext cx="9036496" cy="1224136"/>
          </a:xfrm>
          <a:prstGeom prst="roundRect">
            <a:avLst/>
          </a:prstGeom>
          <a:noFill/>
          <a:ln w="28575" cap="flat" cmpd="sng" algn="ctr">
            <a:solidFill>
              <a:srgbClr val="FF0000"/>
            </a:solidFill>
            <a:prstDash val="solid"/>
            <a:round/>
            <a:headEnd type="none" w="med" len="med"/>
            <a:tailEnd type="none" w="med" len="med"/>
          </a:ln>
          <a:effectLst>
            <a:glow rad="1397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val="2208486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42875"/>
            <a:ext cx="8884096" cy="642938"/>
          </a:xfrm>
        </p:spPr>
        <p:txBody>
          <a:bodyPr/>
          <a:lstStyle/>
          <a:p>
            <a:pPr eaLnBrk="1" hangingPunct="1"/>
            <a:r>
              <a:rPr lang="en-US" dirty="0" smtClean="0">
                <a:solidFill>
                  <a:schemeClr val="tx1"/>
                </a:solidFill>
              </a:rPr>
              <a:t>RCP - Annex 11 </a:t>
            </a:r>
            <a:r>
              <a:rPr lang="en-US" dirty="0">
                <a:solidFill>
                  <a:schemeClr val="tx1"/>
                </a:solidFill>
              </a:rPr>
              <a:t>– </a:t>
            </a:r>
            <a:r>
              <a:rPr lang="en-US" dirty="0" smtClean="0">
                <a:solidFill>
                  <a:schemeClr val="tx1"/>
                </a:solidFill>
              </a:rPr>
              <a:t>Air Traffic Services</a:t>
            </a:r>
            <a:endParaRPr lang="en-NZ" dirty="0" smtClean="0">
              <a:solidFill>
                <a:schemeClr val="tx1"/>
              </a:solidFill>
            </a:endParaRPr>
          </a:p>
        </p:txBody>
      </p:sp>
      <p:sp>
        <p:nvSpPr>
          <p:cNvPr id="4099" name="Rectangle 3"/>
          <p:cNvSpPr>
            <a:spLocks noGrp="1" noChangeArrowheads="1"/>
          </p:cNvSpPr>
          <p:nvPr>
            <p:ph type="body" idx="1"/>
          </p:nvPr>
        </p:nvSpPr>
        <p:spPr>
          <a:xfrm>
            <a:off x="107504" y="908720"/>
            <a:ext cx="9036496" cy="4968552"/>
          </a:xfrm>
        </p:spPr>
        <p:txBody>
          <a:bodyPr/>
          <a:lstStyle/>
          <a:p>
            <a:pPr marL="0" indent="0">
              <a:buNone/>
            </a:pPr>
            <a:r>
              <a:rPr lang="en-GB" sz="2400" b="1" u="sng" dirty="0" smtClean="0"/>
              <a:t>2.27 </a:t>
            </a:r>
            <a:r>
              <a:rPr lang="en-GB" sz="2400" b="1" u="sng" dirty="0"/>
              <a:t>   </a:t>
            </a:r>
            <a:r>
              <a:rPr lang="en-GB" sz="2400" b="1" u="sng" dirty="0" smtClean="0"/>
              <a:t>Safety Management</a:t>
            </a:r>
          </a:p>
          <a:p>
            <a:pPr marL="0" indent="0">
              <a:buNone/>
            </a:pPr>
            <a:r>
              <a:rPr lang="en-GB" sz="2400" b="1" dirty="0" smtClean="0"/>
              <a:t>2.27.5	 Any significant safety related change to the ATS system, including the implementation of a reduced separation minima or a new procedure, shall only be effected after a safety assessment has demonstrated that an acceptable level of safety has been met. When appropriate, the responsible authority shall ensure that adequate provision is made for post implementation monitoring to verify that the defined level of safety continues to be met.</a:t>
            </a:r>
          </a:p>
          <a:p>
            <a:pPr marL="0" indent="0">
              <a:buNone/>
            </a:pPr>
            <a:r>
              <a:rPr lang="en-GB" sz="2400" b="1" u="sng" dirty="0" smtClean="0"/>
              <a:t>3.3  Operation of air traffic control service</a:t>
            </a:r>
            <a:endParaRPr lang="en-GB" sz="2400" b="1" u="sng" dirty="0"/>
          </a:p>
          <a:p>
            <a:pPr marL="0" indent="0">
              <a:buNone/>
            </a:pPr>
            <a:r>
              <a:rPr lang="en-NZ" sz="2400" b="1" dirty="0" smtClean="0"/>
              <a:t>3.3.5.2   Arrangements shall be put in place, through inter-regional agreement, for the sharing between regions of data from monitoring programs.</a:t>
            </a:r>
          </a:p>
          <a:p>
            <a:pPr marL="0" indent="0">
              <a:buNone/>
            </a:pPr>
            <a:endParaRPr lang="en-US" sz="2400" b="1" dirty="0"/>
          </a:p>
        </p:txBody>
      </p:sp>
      <p:sp>
        <p:nvSpPr>
          <p:cNvPr id="2" name="Rounded Rectangle 1"/>
          <p:cNvSpPr/>
          <p:nvPr/>
        </p:nvSpPr>
        <p:spPr bwMode="auto">
          <a:xfrm>
            <a:off x="179512" y="3212976"/>
            <a:ext cx="8496944" cy="1224136"/>
          </a:xfrm>
          <a:prstGeom prst="roundRect">
            <a:avLst/>
          </a:prstGeom>
          <a:noFill/>
          <a:ln w="28575" cap="flat" cmpd="sng" algn="ctr">
            <a:solidFill>
              <a:srgbClr val="FF0000"/>
            </a:solidFill>
            <a:prstDash val="solid"/>
            <a:round/>
            <a:headEnd type="none" w="med" len="med"/>
            <a:tailEnd type="none" w="med" len="med"/>
          </a:ln>
          <a:effectLst>
            <a:glow rad="1397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
        <p:nvSpPr>
          <p:cNvPr id="3" name="Rounded Rectangle 2"/>
          <p:cNvSpPr/>
          <p:nvPr/>
        </p:nvSpPr>
        <p:spPr bwMode="auto">
          <a:xfrm>
            <a:off x="179512" y="4869160"/>
            <a:ext cx="8856984" cy="1080120"/>
          </a:xfrm>
          <a:prstGeom prst="roundRect">
            <a:avLst/>
          </a:prstGeom>
          <a:noFill/>
          <a:ln w="28575" cap="flat" cmpd="sng" algn="ctr">
            <a:solidFill>
              <a:srgbClr val="FF0000"/>
            </a:solidFill>
            <a:prstDash val="solid"/>
            <a:round/>
            <a:headEnd type="none" w="med" len="med"/>
            <a:tailEnd type="none" w="med" len="med"/>
          </a:ln>
          <a:effectLst>
            <a:glow rad="1397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val="4080770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42875"/>
            <a:ext cx="8884096" cy="642938"/>
          </a:xfrm>
        </p:spPr>
        <p:txBody>
          <a:bodyPr/>
          <a:lstStyle/>
          <a:p>
            <a:pPr eaLnBrk="1" hangingPunct="1"/>
            <a:r>
              <a:rPr lang="en-US" dirty="0" smtClean="0">
                <a:solidFill>
                  <a:schemeClr val="tx1"/>
                </a:solidFill>
              </a:rPr>
              <a:t>RCP - Doc </a:t>
            </a:r>
            <a:r>
              <a:rPr lang="en-US" dirty="0">
                <a:solidFill>
                  <a:schemeClr val="tx1"/>
                </a:solidFill>
              </a:rPr>
              <a:t>4444 – </a:t>
            </a:r>
            <a:r>
              <a:rPr lang="en-US" dirty="0" smtClean="0">
                <a:solidFill>
                  <a:schemeClr val="tx1"/>
                </a:solidFill>
              </a:rPr>
              <a:t>PANS-ATM</a:t>
            </a:r>
            <a:endParaRPr lang="en-NZ" dirty="0" smtClean="0">
              <a:solidFill>
                <a:schemeClr val="tx1"/>
              </a:solidFill>
            </a:endParaRPr>
          </a:p>
        </p:txBody>
      </p:sp>
      <p:sp>
        <p:nvSpPr>
          <p:cNvPr id="4099" name="Rectangle 3"/>
          <p:cNvSpPr>
            <a:spLocks noGrp="1" noChangeArrowheads="1"/>
          </p:cNvSpPr>
          <p:nvPr>
            <p:ph type="body" idx="1"/>
          </p:nvPr>
        </p:nvSpPr>
        <p:spPr>
          <a:xfrm>
            <a:off x="107504" y="908720"/>
            <a:ext cx="9036496" cy="4968552"/>
          </a:xfrm>
        </p:spPr>
        <p:txBody>
          <a:bodyPr/>
          <a:lstStyle/>
          <a:p>
            <a:pPr eaLnBrk="1" hangingPunct="1"/>
            <a:endParaRPr lang="en-US" sz="800" b="1" dirty="0" smtClean="0">
              <a:solidFill>
                <a:schemeClr val="bg2"/>
              </a:solidFill>
            </a:endParaRPr>
          </a:p>
          <a:p>
            <a:pPr marL="0" indent="0">
              <a:buNone/>
            </a:pPr>
            <a:endParaRPr lang="en-GB" sz="1800" dirty="0" smtClean="0"/>
          </a:p>
          <a:p>
            <a:pPr marL="0" indent="0">
              <a:buNone/>
            </a:pPr>
            <a:r>
              <a:rPr lang="en-GB" sz="2400" b="1" dirty="0" smtClean="0"/>
              <a:t>4.4.1.4 </a:t>
            </a:r>
            <a:r>
              <a:rPr lang="en-GB" sz="1800" b="1" dirty="0"/>
              <a:t> </a:t>
            </a:r>
            <a:r>
              <a:rPr lang="en-GB" sz="2400" b="1" dirty="0" smtClean="0"/>
              <a:t>An operator shall, prior to departure:</a:t>
            </a:r>
          </a:p>
          <a:p>
            <a:pPr marL="0" indent="0">
              <a:buNone/>
            </a:pPr>
            <a:r>
              <a:rPr lang="en-GB" sz="2400" b="1" i="1" dirty="0"/>
              <a:t>	</a:t>
            </a:r>
            <a:endParaRPr lang="en-GB" sz="2400" b="1" i="1" dirty="0" smtClean="0"/>
          </a:p>
          <a:p>
            <a:pPr marL="0" indent="0">
              <a:buNone/>
            </a:pPr>
            <a:r>
              <a:rPr lang="en-GB" sz="2400" b="1" i="1" dirty="0" smtClean="0"/>
              <a:t>	</a:t>
            </a:r>
            <a:r>
              <a:rPr lang="en-GB" sz="2400" b="1" dirty="0" smtClean="0"/>
              <a:t>(c) ensure that, where the flight is intended to operate 	where an RCP type is prescribed, the aircraft has an 	appropriate RCP approval, and that all conditions 	applying to that approval will be satisfied.</a:t>
            </a:r>
            <a:endParaRPr lang="en-NZ" sz="1800" b="1" dirty="0" smtClean="0"/>
          </a:p>
        </p:txBody>
      </p:sp>
      <p:sp>
        <p:nvSpPr>
          <p:cNvPr id="2" name="Rounded Rectangle 1"/>
          <p:cNvSpPr/>
          <p:nvPr/>
        </p:nvSpPr>
        <p:spPr bwMode="auto">
          <a:xfrm>
            <a:off x="755576" y="2348880"/>
            <a:ext cx="8280920" cy="1584176"/>
          </a:xfrm>
          <a:prstGeom prst="roundRect">
            <a:avLst/>
          </a:prstGeom>
          <a:noFill/>
          <a:ln w="28575" cap="flat" cmpd="sng" algn="ctr">
            <a:solidFill>
              <a:srgbClr val="FF0000"/>
            </a:solidFill>
            <a:prstDash val="solid"/>
            <a:round/>
            <a:headEnd type="none" w="med" len="med"/>
            <a:tailEnd type="none" w="med" len="med"/>
          </a:ln>
          <a:effectLst>
            <a:glow rad="1397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val="4159869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42875"/>
            <a:ext cx="8884096" cy="642938"/>
          </a:xfrm>
        </p:spPr>
        <p:txBody>
          <a:bodyPr/>
          <a:lstStyle/>
          <a:p>
            <a:pPr eaLnBrk="1" hangingPunct="1"/>
            <a:r>
              <a:rPr lang="en-US" dirty="0" smtClean="0">
                <a:solidFill>
                  <a:schemeClr val="tx1"/>
                </a:solidFill>
              </a:rPr>
              <a:t>RCP - Doc </a:t>
            </a:r>
            <a:r>
              <a:rPr lang="en-US" dirty="0">
                <a:solidFill>
                  <a:schemeClr val="tx1"/>
                </a:solidFill>
              </a:rPr>
              <a:t>4444 – </a:t>
            </a:r>
            <a:r>
              <a:rPr lang="en-US" dirty="0" smtClean="0">
                <a:solidFill>
                  <a:schemeClr val="tx1"/>
                </a:solidFill>
              </a:rPr>
              <a:t>PANS-ATM</a:t>
            </a:r>
            <a:endParaRPr lang="en-NZ" dirty="0" smtClean="0">
              <a:solidFill>
                <a:schemeClr val="tx1"/>
              </a:solidFill>
            </a:endParaRPr>
          </a:p>
        </p:txBody>
      </p:sp>
      <p:sp>
        <p:nvSpPr>
          <p:cNvPr id="4099" name="Rectangle 3"/>
          <p:cNvSpPr>
            <a:spLocks noGrp="1" noChangeArrowheads="1"/>
          </p:cNvSpPr>
          <p:nvPr>
            <p:ph type="body" idx="1"/>
          </p:nvPr>
        </p:nvSpPr>
        <p:spPr>
          <a:xfrm>
            <a:off x="107504" y="908720"/>
            <a:ext cx="9036496" cy="4968552"/>
          </a:xfrm>
        </p:spPr>
        <p:txBody>
          <a:bodyPr/>
          <a:lstStyle/>
          <a:p>
            <a:pPr eaLnBrk="1" hangingPunct="1"/>
            <a:endParaRPr lang="en-US" sz="800" b="1" dirty="0" smtClean="0">
              <a:solidFill>
                <a:schemeClr val="bg2"/>
              </a:solidFill>
            </a:endParaRPr>
          </a:p>
          <a:p>
            <a:pPr marL="0" indent="0">
              <a:buNone/>
            </a:pPr>
            <a:endParaRPr lang="en-GB" sz="1800" dirty="0" smtClean="0"/>
          </a:p>
          <a:p>
            <a:pPr marL="0" indent="0">
              <a:buNone/>
            </a:pPr>
            <a:r>
              <a:rPr lang="en-GB" sz="1800" b="1" dirty="0" smtClean="0"/>
              <a:t>5.4.1.2.1.6</a:t>
            </a:r>
            <a:r>
              <a:rPr lang="en-GB" sz="1800" b="1" dirty="0"/>
              <a:t>    </a:t>
            </a:r>
            <a:r>
              <a:rPr lang="en-GB" sz="1800" b="1" i="1" dirty="0"/>
              <a:t>Lateral separation of aircraft on parallel or non-intersecting tracks </a:t>
            </a:r>
            <a:r>
              <a:rPr lang="en-GB" sz="1800" b="1" i="1" dirty="0" smtClean="0"/>
              <a:t>	or </a:t>
            </a:r>
            <a:r>
              <a:rPr lang="en-GB" sz="1800" b="1" i="1" dirty="0"/>
              <a:t>ATS </a:t>
            </a:r>
            <a:r>
              <a:rPr lang="en-GB" sz="1800" b="1" i="1" dirty="0" smtClean="0"/>
              <a:t>routes…………</a:t>
            </a:r>
            <a:r>
              <a:rPr lang="en-GB" sz="1800" b="1" dirty="0"/>
              <a:t> </a:t>
            </a:r>
            <a:endParaRPr lang="en-GB" sz="1800" b="1" dirty="0" smtClean="0"/>
          </a:p>
          <a:p>
            <a:pPr marL="0" indent="0">
              <a:buNone/>
            </a:pPr>
            <a:endParaRPr lang="en-US" sz="800" b="1" dirty="0"/>
          </a:p>
          <a:p>
            <a:pPr marL="0" indent="0">
              <a:buNone/>
            </a:pPr>
            <a:r>
              <a:rPr lang="en-GB" sz="1800" b="1" dirty="0" smtClean="0"/>
              <a:t>b) for </a:t>
            </a:r>
            <a:r>
              <a:rPr lang="en-GB" sz="1800" b="1" dirty="0"/>
              <a:t>a minimum spacing between tracks of 55.5 km (30 NM) a </a:t>
            </a:r>
            <a:r>
              <a:rPr lang="en-US" sz="1800" b="1" dirty="0"/>
              <a:t>navigational</a:t>
            </a:r>
            <a:r>
              <a:rPr lang="en-GB" sz="1800" b="1" dirty="0"/>
              <a:t> </a:t>
            </a:r>
            <a:r>
              <a:rPr lang="en-GB" sz="1800" b="1" dirty="0" smtClean="0"/>
              <a:t>performance </a:t>
            </a:r>
            <a:r>
              <a:rPr lang="en-GB" sz="1800" b="1" dirty="0"/>
              <a:t>of RNP 4 shall be prescribed.</a:t>
            </a:r>
            <a:endParaRPr lang="en-US" sz="1800" b="1" dirty="0"/>
          </a:p>
          <a:p>
            <a:pPr marL="0" indent="0">
              <a:buNone/>
            </a:pPr>
            <a:endParaRPr lang="en-US" sz="800" dirty="0"/>
          </a:p>
          <a:p>
            <a:pPr marL="0" indent="0">
              <a:buNone/>
            </a:pPr>
            <a:r>
              <a:rPr lang="en-GB" sz="1800" b="1" i="1" dirty="0" smtClean="0"/>
              <a:t>Note </a:t>
            </a:r>
            <a:r>
              <a:rPr lang="en-GB" sz="1800" b="1" i="1" dirty="0"/>
              <a:t>2.— Guidance material for implementation of communication capability </a:t>
            </a:r>
            <a:r>
              <a:rPr lang="en-GB" sz="1800" b="1" i="1" dirty="0" smtClean="0"/>
              <a:t>supporting </a:t>
            </a:r>
            <a:r>
              <a:rPr lang="en-GB" sz="1800" b="1" i="1" dirty="0"/>
              <a:t>93 km (50 NM) and 55.5 km (30 NM) lateral separation is </a:t>
            </a:r>
            <a:r>
              <a:rPr lang="en-GB" sz="1800" b="1" i="1" dirty="0" smtClean="0"/>
              <a:t>contained </a:t>
            </a:r>
            <a:r>
              <a:rPr lang="en-GB" sz="1800" b="1" i="1" dirty="0"/>
              <a:t>in </a:t>
            </a:r>
            <a:r>
              <a:rPr lang="en-GB" sz="1800" b="1" dirty="0"/>
              <a:t>the Manual on Required Communication Performance (RCP</a:t>
            </a:r>
            <a:r>
              <a:rPr lang="en-GB" sz="1800" b="1" dirty="0" smtClean="0"/>
              <a:t>) </a:t>
            </a:r>
            <a:r>
              <a:rPr lang="en-GB" sz="1800" b="1" i="1" dirty="0" smtClean="0"/>
              <a:t>(</a:t>
            </a:r>
            <a:r>
              <a:rPr lang="en-GB" sz="1800" b="1" i="1" dirty="0"/>
              <a:t>Doc 9869). Information regarding RCP allocations for these capabilities is </a:t>
            </a:r>
            <a:r>
              <a:rPr lang="en-GB" sz="1800" b="1" i="1" dirty="0" smtClean="0"/>
              <a:t> contained </a:t>
            </a:r>
            <a:r>
              <a:rPr lang="en-GB" sz="1800" b="1" i="1" dirty="0"/>
              <a:t>in RTCA DO-306/EUROCAE ED-122 </a:t>
            </a:r>
            <a:r>
              <a:rPr lang="en-GB" sz="1800" b="1" dirty="0"/>
              <a:t>Safety and Performance </a:t>
            </a:r>
            <a:r>
              <a:rPr lang="en-GB" sz="1800" b="1" dirty="0" smtClean="0"/>
              <a:t>Standard </a:t>
            </a:r>
            <a:r>
              <a:rPr lang="en-GB" sz="1800" b="1" dirty="0"/>
              <a:t>for Air Traffic Data Link Services in Oceanic and Remote Airspace </a:t>
            </a:r>
            <a:r>
              <a:rPr lang="en-GB" sz="1800" b="1" dirty="0" smtClean="0"/>
              <a:t>(</a:t>
            </a:r>
            <a:r>
              <a:rPr lang="en-GB" sz="1800" b="1" dirty="0"/>
              <a:t>Oceanic SPR Standard)</a:t>
            </a:r>
            <a:r>
              <a:rPr lang="en-GB" sz="1800" b="1" i="1" dirty="0"/>
              <a:t>.</a:t>
            </a:r>
            <a:endParaRPr lang="en-NZ" sz="1800" b="1" dirty="0" smtClean="0"/>
          </a:p>
          <a:p>
            <a:pPr lvl="2"/>
            <a:endParaRPr lang="en-NZ" sz="800" b="1" dirty="0" smtClean="0"/>
          </a:p>
          <a:p>
            <a:endParaRPr lang="en-NZ" sz="1800" b="1" u="sng" dirty="0" smtClean="0"/>
          </a:p>
        </p:txBody>
      </p:sp>
      <p:sp>
        <p:nvSpPr>
          <p:cNvPr id="3" name="Rounded Rectangle 2"/>
          <p:cNvSpPr/>
          <p:nvPr/>
        </p:nvSpPr>
        <p:spPr bwMode="auto">
          <a:xfrm>
            <a:off x="179512" y="2852936"/>
            <a:ext cx="8856984" cy="1944216"/>
          </a:xfrm>
          <a:prstGeom prst="roundRect">
            <a:avLst/>
          </a:prstGeom>
          <a:noFill/>
          <a:ln w="28575" cap="flat" cmpd="sng" algn="ctr">
            <a:solidFill>
              <a:srgbClr val="FF0000"/>
            </a:solidFill>
            <a:prstDash val="solid"/>
            <a:round/>
            <a:headEnd type="none" w="med" len="med"/>
            <a:tailEnd type="none" w="med" len="med"/>
          </a:ln>
          <a:effectLst>
            <a:glow rad="1397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val="1696043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142875"/>
            <a:ext cx="8884096" cy="642938"/>
          </a:xfrm>
        </p:spPr>
        <p:txBody>
          <a:bodyPr/>
          <a:lstStyle/>
          <a:p>
            <a:pPr eaLnBrk="1" hangingPunct="1"/>
            <a:r>
              <a:rPr lang="en-US" dirty="0" smtClean="0">
                <a:solidFill>
                  <a:schemeClr val="tx1"/>
                </a:solidFill>
              </a:rPr>
              <a:t>RCP/RSP - Doc 4444 – PANS-ATM</a:t>
            </a:r>
            <a:endParaRPr lang="en-NZ" dirty="0" smtClean="0">
              <a:solidFill>
                <a:schemeClr val="tx1"/>
              </a:solidFill>
            </a:endParaRPr>
          </a:p>
        </p:txBody>
      </p:sp>
      <p:sp>
        <p:nvSpPr>
          <p:cNvPr id="4099" name="Rectangle 3"/>
          <p:cNvSpPr>
            <a:spLocks noGrp="1" noChangeArrowheads="1"/>
          </p:cNvSpPr>
          <p:nvPr>
            <p:ph type="body" idx="1"/>
          </p:nvPr>
        </p:nvSpPr>
        <p:spPr>
          <a:xfrm>
            <a:off x="0" y="908720"/>
            <a:ext cx="9144000" cy="4968552"/>
          </a:xfrm>
          <a:noFill/>
        </p:spPr>
        <p:txBody>
          <a:bodyPr/>
          <a:lstStyle/>
          <a:p>
            <a:pPr eaLnBrk="1" hangingPunct="1"/>
            <a:endParaRPr lang="en-US" sz="800" b="1" dirty="0" smtClean="0">
              <a:solidFill>
                <a:schemeClr val="bg2"/>
              </a:solidFill>
            </a:endParaRPr>
          </a:p>
          <a:p>
            <a:pPr marL="0" indent="0">
              <a:buNone/>
            </a:pPr>
            <a:r>
              <a:rPr lang="en-US" sz="1800" b="1" dirty="0" smtClean="0"/>
              <a:t>5.4.2.6.4</a:t>
            </a:r>
            <a:r>
              <a:rPr lang="en-US" sz="1800" b="1" dirty="0"/>
              <a:t>    </a:t>
            </a:r>
            <a:r>
              <a:rPr lang="en-US" sz="1800" b="1" i="1" cap="small" dirty="0"/>
              <a:t>Longitudinal distance-based separation minima </a:t>
            </a:r>
            <a:r>
              <a:rPr lang="en-US" sz="1800" b="1" i="1" cap="small" dirty="0" smtClean="0"/>
              <a:t>in </a:t>
            </a:r>
            <a:r>
              <a:rPr lang="en-US" sz="1800" b="1" i="1" cap="small" dirty="0"/>
              <a:t>an RNP RNAV environment using ADS-C </a:t>
            </a:r>
            <a:endParaRPr lang="en-US" sz="1800" b="1" i="1" cap="small" dirty="0" smtClean="0"/>
          </a:p>
          <a:p>
            <a:pPr marL="0" indent="0">
              <a:buNone/>
            </a:pPr>
            <a:endParaRPr lang="en-US" sz="800" i="1" cap="small" dirty="0" smtClean="0"/>
          </a:p>
          <a:p>
            <a:pPr marL="0" indent="0">
              <a:buNone/>
            </a:pPr>
            <a:r>
              <a:rPr lang="en-US" sz="1800" dirty="0" smtClean="0"/>
              <a:t>5.4.2.6.4.3.2</a:t>
            </a:r>
            <a:r>
              <a:rPr lang="en-US" sz="1800" dirty="0"/>
              <a:t>    The communication system provided to enable the application of the separation minima in 5.4.2.6.4.3 shall allow a controller, within 4 minutes, to intervene and resolve a potential conflict by contacting an aircraft using the normal means of communication. An alternative means shall be available to allow the controller to intervene and resolve the conflict within a total time of 10½ minutes, should the normal means of communication fail</a:t>
            </a:r>
            <a:r>
              <a:rPr lang="en-US" sz="1800" dirty="0" smtClean="0"/>
              <a:t>.</a:t>
            </a:r>
          </a:p>
          <a:p>
            <a:pPr marL="0" indent="0">
              <a:buNone/>
            </a:pPr>
            <a:endParaRPr lang="en-NZ" sz="800" b="1" u="sng" dirty="0"/>
          </a:p>
          <a:p>
            <a:pPr marL="0" indent="0">
              <a:buNone/>
            </a:pPr>
            <a:r>
              <a:rPr lang="en-US" sz="1800" dirty="0"/>
              <a:t>5.4.2.6.4.3.3    When an ADS-C periodic or waypoint change event report is not received within 3 minutes of the time it should have been sent, the report is considered overdue and the controller shall take action to obtain the report as quickly as possible, normally by ADS-C or CPDLC. If a report is not received within 6 minutes of the time the original report should have been sent, and there is a possibility of loss of separation with other aircraft, the controller shall take action to resolve any potential conflict(s) as soon as possible. The communication means provided shall be such that the conflict is resolved within a further 7½ minutes.</a:t>
            </a:r>
            <a:endParaRPr lang="en-NZ" sz="1800" b="1" u="sng" dirty="0" smtClean="0"/>
          </a:p>
          <a:p>
            <a:pPr eaLnBrk="1" hangingPunct="1"/>
            <a:endParaRPr lang="en-NZ" sz="1000" dirty="0" smtClean="0">
              <a:solidFill>
                <a:schemeClr val="bg2"/>
              </a:solidFill>
            </a:endParaRPr>
          </a:p>
        </p:txBody>
      </p:sp>
      <p:sp>
        <p:nvSpPr>
          <p:cNvPr id="2" name="Oval 1"/>
          <p:cNvSpPr/>
          <p:nvPr/>
        </p:nvSpPr>
        <p:spPr bwMode="auto">
          <a:xfrm>
            <a:off x="5724128" y="2132856"/>
            <a:ext cx="1800200" cy="360040"/>
          </a:xfrm>
          <a:prstGeom prst="ellipse">
            <a:avLst/>
          </a:prstGeom>
          <a:noFill/>
          <a:ln w="9525" cap="flat" cmpd="sng" algn="ctr">
            <a:solidFill>
              <a:srgbClr val="FF0000"/>
            </a:solidFill>
            <a:prstDash val="solid"/>
            <a:round/>
            <a:headEnd type="none" w="med" len="med"/>
            <a:tailEnd type="none" w="med" len="med"/>
          </a:ln>
          <a:effectLst>
            <a:glow rad="101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sp>
        <p:nvSpPr>
          <p:cNvPr id="3" name="Oval 2"/>
          <p:cNvSpPr/>
          <p:nvPr/>
        </p:nvSpPr>
        <p:spPr bwMode="auto">
          <a:xfrm>
            <a:off x="0" y="3976036"/>
            <a:ext cx="1835696" cy="360040"/>
          </a:xfrm>
          <a:prstGeom prst="ellipse">
            <a:avLst/>
          </a:prstGeom>
          <a:noFill/>
          <a:ln w="9525" cap="flat" cmpd="sng" algn="ctr">
            <a:solidFill>
              <a:srgbClr val="FF0000"/>
            </a:solidFill>
            <a:prstDash val="solid"/>
            <a:round/>
            <a:headEnd type="none" w="med" len="med"/>
            <a:tailEnd type="none" w="med" len="med"/>
          </a:ln>
          <a:effectLst>
            <a:glow rad="101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charset="0"/>
            </a:endParaRPr>
          </a:p>
        </p:txBody>
      </p:sp>
      <p:cxnSp>
        <p:nvCxnSpPr>
          <p:cNvPr id="5" name="Straight Arrow Connector 4"/>
          <p:cNvCxnSpPr>
            <a:stCxn id="2" idx="0"/>
          </p:cNvCxnSpPr>
          <p:nvPr/>
        </p:nvCxnSpPr>
        <p:spPr bwMode="auto">
          <a:xfrm flipV="1">
            <a:off x="6624228" y="1700808"/>
            <a:ext cx="540060" cy="432048"/>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7" name="Straight Arrow Connector 6"/>
          <p:cNvCxnSpPr>
            <a:endCxn id="8" idx="1"/>
          </p:cNvCxnSpPr>
          <p:nvPr/>
        </p:nvCxnSpPr>
        <p:spPr bwMode="auto">
          <a:xfrm flipV="1">
            <a:off x="1475656" y="3547757"/>
            <a:ext cx="1872208" cy="428279"/>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8" name="Rounded Rectangle 7"/>
          <p:cNvSpPr/>
          <p:nvPr/>
        </p:nvSpPr>
        <p:spPr bwMode="auto">
          <a:xfrm>
            <a:off x="3347864" y="3356992"/>
            <a:ext cx="1152128" cy="38153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800" b="1" i="0" u="none" strike="noStrike" cap="none" normalizeH="0" baseline="0" dirty="0" smtClean="0">
                <a:ln>
                  <a:noFill/>
                </a:ln>
                <a:solidFill>
                  <a:srgbClr val="FF0000"/>
                </a:solidFill>
                <a:effectLst/>
                <a:latin typeface="Arial" charset="0"/>
              </a:rPr>
              <a:t>RSP180</a:t>
            </a:r>
            <a:endParaRPr kumimoji="0" lang="en-US" sz="1800" b="1" i="0" u="none" strike="noStrike" cap="none" normalizeH="0" baseline="0" dirty="0" smtClean="0">
              <a:ln>
                <a:noFill/>
              </a:ln>
              <a:solidFill>
                <a:srgbClr val="FF0000"/>
              </a:solidFill>
              <a:effectLst/>
              <a:latin typeface="Arial" charset="0"/>
            </a:endParaRPr>
          </a:p>
        </p:txBody>
      </p:sp>
      <p:sp>
        <p:nvSpPr>
          <p:cNvPr id="12" name="Rounded Rectangle 11"/>
          <p:cNvSpPr/>
          <p:nvPr/>
        </p:nvSpPr>
        <p:spPr bwMode="auto">
          <a:xfrm>
            <a:off x="7164288" y="1510043"/>
            <a:ext cx="1152128" cy="38153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800" b="1" i="0" u="none" strike="noStrike" cap="none" normalizeH="0" baseline="0" dirty="0" smtClean="0">
                <a:ln>
                  <a:noFill/>
                </a:ln>
                <a:solidFill>
                  <a:srgbClr val="FF0000"/>
                </a:solidFill>
                <a:effectLst/>
                <a:latin typeface="Arial" charset="0"/>
              </a:rPr>
              <a:t>RCP240</a:t>
            </a:r>
            <a:endParaRPr kumimoji="0" lang="en-US" sz="1800" b="1" i="0" u="none" strike="noStrike" cap="none" normalizeH="0" baseline="0" dirty="0" smtClean="0">
              <a:ln>
                <a:noFill/>
              </a:ln>
              <a:solidFill>
                <a:srgbClr val="FF0000"/>
              </a:solidFill>
              <a:effectLst/>
              <a:latin typeface="Arial" charset="0"/>
            </a:endParaRPr>
          </a:p>
        </p:txBody>
      </p:sp>
    </p:spTree>
    <p:extLst>
      <p:ext uri="{BB962C8B-B14F-4D97-AF65-F5344CB8AC3E}">
        <p14:creationId xmlns:p14="http://schemas.microsoft.com/office/powerpoint/2010/main" val="899623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_Airways_Powerpoint_Template_Feb_06">
  <a:themeElements>
    <a:clrScheme name="New_Airways_Powerpoint_Template_Feb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_Airways_Powerpoint_Template_Feb_06">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36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3600" b="0" i="0" u="none" strike="noStrike" cap="none" normalizeH="0" baseline="0" smtClean="0">
            <a:ln>
              <a:noFill/>
            </a:ln>
            <a:solidFill>
              <a:schemeClr val="bg2"/>
            </a:solidFill>
            <a:effectLst/>
            <a:latin typeface="Arial" charset="0"/>
          </a:defRPr>
        </a:defPPr>
      </a:lstStyle>
    </a:lnDef>
  </a:objectDefaults>
  <a:extraClrSchemeLst>
    <a:extraClrScheme>
      <a:clrScheme name="New_Airways_Powerpoint_Template_Feb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_Airways_Powerpoint_Template_Feb_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_Airways_Powerpoint_Template_Feb_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_Airways_Powerpoint_Template_Feb_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_Airways_Powerpoint_Template_Feb_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_Airways_Powerpoint_Template_Feb_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_Airways_Powerpoint_Template_Feb_06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_Airways_Powerpoint_Template_Feb_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_Airways_Powerpoint_Template_Feb_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_Airways_Powerpoint_Template_Feb_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_Airways_Powerpoint_Template_Feb_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_Airways_Powerpoint_Template_Feb_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ew_Airways_Powerpoint_Template_Feb_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2b0c29a6-a2e0-472b-bfb4-397922b0132f">5-Presentations</Category>
    <Type_x0020_Name xmlns="2b0c29a6-a2e0-472b-bfb4-397922b0132f" xsi:nil="true"/>
    <Presenter xmlns="2b0c29a6-a2e0-472b-bfb4-397922b0132f">New Zealand</Presenter>
    <Update_x0020_Date xmlns="2b0c29a6-a2e0-472b-bfb4-397922b0132f">May 14,2013</Update_x0020_Date>
    <Number xmlns="2b0c29a6-a2e0-472b-bfb4-397922b0132f">02</Number>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943197A9E908A47827FCEC1DFAA35AC" ma:contentTypeVersion="5" ma:contentTypeDescription="Create a new document." ma:contentTypeScope="" ma:versionID="3339ee465e679044d442d05bac7374a2">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1F8D61-B009-4397-B0FB-4293AF120977}"/>
</file>

<file path=customXml/itemProps2.xml><?xml version="1.0" encoding="utf-8"?>
<ds:datastoreItem xmlns:ds="http://schemas.openxmlformats.org/officeDocument/2006/customXml" ds:itemID="{E015A191-9151-4D1C-8852-9CA0E4934F32}"/>
</file>

<file path=customXml/itemProps3.xml><?xml version="1.0" encoding="utf-8"?>
<ds:datastoreItem xmlns:ds="http://schemas.openxmlformats.org/officeDocument/2006/customXml" ds:itemID="{1B877F12-2CDE-4E71-A6E4-34E8AEF69A29}"/>
</file>

<file path=docProps/app.xml><?xml version="1.0" encoding="utf-8"?>
<Properties xmlns="http://schemas.openxmlformats.org/officeDocument/2006/extended-properties" xmlns:vt="http://schemas.openxmlformats.org/officeDocument/2006/docPropsVTypes">
  <Template/>
  <TotalTime>6884</TotalTime>
  <Words>1405</Words>
  <Application>Microsoft Office PowerPoint</Application>
  <PresentationFormat>On-screen Show (4:3)</PresentationFormat>
  <Paragraphs>345</Paragraphs>
  <Slides>42</Slides>
  <Notes>7</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New_Airways_Powerpoint_Template_Feb_06</vt:lpstr>
      <vt:lpstr>ICAO SARPS and Guidance Material</vt:lpstr>
      <vt:lpstr>1 - Current ICAO provisions</vt:lpstr>
      <vt:lpstr>RCP - Annex 6 – Operation of Aircraft</vt:lpstr>
      <vt:lpstr>RCP- Annex 11 – Air Traffic Services</vt:lpstr>
      <vt:lpstr>RCP - Annex 11 – Air Traffic Services</vt:lpstr>
      <vt:lpstr>RCP - Annex 11 – Air Traffic Services</vt:lpstr>
      <vt:lpstr>RCP - Doc 4444 – PANS-ATM</vt:lpstr>
      <vt:lpstr>RCP - Doc 4444 – PANS-ATM</vt:lpstr>
      <vt:lpstr>RCP/RSP - Doc 4444 – PANS-ATM</vt:lpstr>
      <vt:lpstr>2 – PBCS implementation supported by updates to ICAO publications</vt:lpstr>
      <vt:lpstr>PBCS – ICAO amendments</vt:lpstr>
      <vt:lpstr>PBCS – ICAO amendments </vt:lpstr>
      <vt:lpstr>2 – SASP proposals for amendment  PANS-ATM Doc 4444</vt:lpstr>
      <vt:lpstr>PBCS– ICAO SASP amend Doc 4444?</vt:lpstr>
      <vt:lpstr>PBCS– ICAO SASP amend Doc 4444?</vt:lpstr>
      <vt:lpstr>2 – OPLINKP proposals for amendment  PANS-ATM Doc 4444</vt:lpstr>
      <vt:lpstr>PBCS – Proposed PANS-ATM Doc 4444 Amendments</vt:lpstr>
      <vt:lpstr>PBCS – Proposed PANS-ATM Doc 4444 Amendments</vt:lpstr>
      <vt:lpstr>PBCS – Proposed PANS-ATM Doc 4444 Amendments</vt:lpstr>
      <vt:lpstr>PBCS – Proposed PANS-ATM Doc 4444 Amendments</vt:lpstr>
      <vt:lpstr>2 – OPLINKP proposals for amendment  Annex 6, Annex 11</vt:lpstr>
      <vt:lpstr>PBC - proposed amendments Annex 6, Annex 11</vt:lpstr>
      <vt:lpstr>PBC - proposed amendments Annex 6, Annex 11</vt:lpstr>
      <vt:lpstr>PBC - proposed amendments Annex 6, Annex 11</vt:lpstr>
      <vt:lpstr>PBC - proposed amendments Annex 6, Annex 11</vt:lpstr>
      <vt:lpstr>PBC - proposed amendments Annex 6, Annex 11</vt:lpstr>
      <vt:lpstr>PBC - proposed amendments Annex 6, Annex 11</vt:lpstr>
      <vt:lpstr>PBC - proposed amendments Annex 6, Annex 11</vt:lpstr>
      <vt:lpstr>PBS - proposed amendments Annex 6, Annex 11</vt:lpstr>
      <vt:lpstr>PBC - proposed amendments Annex 6, Annex 11</vt:lpstr>
      <vt:lpstr>PBC - proposed amendments Annex 6, Annex 11</vt:lpstr>
      <vt:lpstr>PBCS - proposed amendments Annex 6 Chapter 7</vt:lpstr>
      <vt:lpstr>PBCS - proposed amendments Annex 6 Chapter 7</vt:lpstr>
      <vt:lpstr>PBCS - proposed amendments Annex 6 Appendix 6</vt:lpstr>
      <vt:lpstr>PBCS - proposed amendments Annex 6 Appendix 6</vt:lpstr>
      <vt:lpstr>PBCS - proposed amendments Annex 11 Chapter 2</vt:lpstr>
      <vt:lpstr>PBCS - proposed amendments Annex 11 Chapter 2</vt:lpstr>
      <vt:lpstr>PBCS - proposed amendments Annex 11 Chapter 3</vt:lpstr>
      <vt:lpstr>2 – OPLINKP proposals for amendment  Doc 9869 Manual of RCP</vt:lpstr>
      <vt:lpstr>PBCS - proposed amendments Doc 9869</vt:lpstr>
      <vt:lpstr>PBCS - proposed amendments Doc 9869</vt:lpstr>
      <vt:lpstr>Thank you  Paul Radford Manager Oceanic Systems Airways New Zealand paul.radford@airways.co.nz</vt:lpstr>
    </vt:vector>
  </TitlesOfParts>
  <Company>Airways Corporation New Zealand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ICAO SARPS and Guidance Material</dc:title>
  <dc:creator>buftonl</dc:creator>
  <cp:lastModifiedBy>Radford, Paul</cp:lastModifiedBy>
  <cp:revision>352</cp:revision>
  <cp:lastPrinted>2013-03-25T02:16:41Z</cp:lastPrinted>
  <dcterms:created xsi:type="dcterms:W3CDTF">2006-02-14T02:45:44Z</dcterms:created>
  <dcterms:modified xsi:type="dcterms:W3CDTF">2013-05-12T06:33:45Z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0x0101003943197A9E908A47827FCEC1DFAA35AC</vt:lpwstr>
  </property>
  <property fmtid="{D5CDD505-2E9C-101B-9397-08002B2CF9AE}" pid="3" name="Order">
    <vt:r8>300</vt:r8>
  </property>
</Properties>
</file>